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05613" cy="99441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rten Rosted Vang" initials="MRV" lastIdx="3" clrIdx="0">
    <p:extLst>
      <p:ext uri="{19B8F6BF-5375-455C-9EA6-DF929625EA0E}">
        <p15:presenceInfo xmlns:p15="http://schemas.microsoft.com/office/powerpoint/2012/main" userId="S-1-5-21-2100284113-1573851820-878952375-516295" providerId="AD"/>
      </p:ext>
    </p:extLst>
  </p:cmAuthor>
  <p:cmAuthor id="2" name="Nete Vester" initials="NV" lastIdx="4" clrIdx="1">
    <p:extLst>
      <p:ext uri="{19B8F6BF-5375-455C-9EA6-DF929625EA0E}">
        <p15:presenceInfo xmlns:p15="http://schemas.microsoft.com/office/powerpoint/2012/main" userId="S-1-5-21-2100284113-1573851820-878952375-3550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F4DC2"/>
    <a:srgbClr val="D600BA"/>
    <a:srgbClr val="EFEDE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183" autoAdjust="0"/>
  </p:normalViewPr>
  <p:slideViewPr>
    <p:cSldViewPr snapToGrid="0">
      <p:cViewPr varScale="1">
        <p:scale>
          <a:sx n="118" d="100"/>
          <a:sy n="118" d="100"/>
        </p:scale>
        <p:origin x="31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C6B379F8-83C1-4D8E-A9D5-3A846DF9DDD3}" type="datetimeFigureOut">
              <a:rPr lang="da-DK" smtClean="0"/>
              <a:t>06-03-2024</a:t>
            </a:fld>
            <a:endParaRPr lang="da-DK"/>
          </a:p>
        </p:txBody>
      </p:sp>
      <p:sp>
        <p:nvSpPr>
          <p:cNvPr id="4" name="Pladsholder til slidebillede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1038" y="4786313"/>
            <a:ext cx="5443537" cy="3914775"/>
          </a:xfrm>
          <a:prstGeom prst="rect">
            <a:avLst/>
          </a:prstGeom>
        </p:spPr>
        <p:txBody>
          <a:bodyPr vert="horz" lIns="91440" tIns="45720" rIns="91440" bIns="45720" rtlCol="0"/>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45625"/>
            <a:ext cx="2949575" cy="498475"/>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4450" y="9445625"/>
            <a:ext cx="2949575" cy="498475"/>
          </a:xfrm>
          <a:prstGeom prst="rect">
            <a:avLst/>
          </a:prstGeom>
        </p:spPr>
        <p:txBody>
          <a:bodyPr vert="horz" lIns="91440" tIns="45720" rIns="91440" bIns="45720" rtlCol="0" anchor="b"/>
          <a:lstStyle>
            <a:lvl1pPr algn="r">
              <a:defRPr sz="1200"/>
            </a:lvl1pPr>
          </a:lstStyle>
          <a:p>
            <a:fld id="{3BF3B019-508F-483E-BB6A-964C9973C089}" type="slidenum">
              <a:rPr lang="da-DK" smtClean="0"/>
              <a:t>‹nr.›</a:t>
            </a:fld>
            <a:endParaRPr lang="da-DK"/>
          </a:p>
        </p:txBody>
      </p:sp>
    </p:spTree>
    <p:extLst>
      <p:ext uri="{BB962C8B-B14F-4D97-AF65-F5344CB8AC3E}">
        <p14:creationId xmlns:p14="http://schemas.microsoft.com/office/powerpoint/2010/main" val="724474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Ved print skal ”Udskriv på begge sider – Vend sider om den korte side” til vælges</a:t>
            </a:r>
            <a:endParaRPr lang="da-DK" dirty="0"/>
          </a:p>
        </p:txBody>
      </p:sp>
      <p:sp>
        <p:nvSpPr>
          <p:cNvPr id="4" name="Pladsholder til slidenummer 3"/>
          <p:cNvSpPr>
            <a:spLocks noGrp="1"/>
          </p:cNvSpPr>
          <p:nvPr>
            <p:ph type="sldNum" sz="quarter" idx="10"/>
          </p:nvPr>
        </p:nvSpPr>
        <p:spPr/>
        <p:txBody>
          <a:bodyPr/>
          <a:lstStyle/>
          <a:p>
            <a:fld id="{3BF3B019-508F-483E-BB6A-964C9973C089}" type="slidenum">
              <a:rPr lang="da-DK" smtClean="0"/>
              <a:t>1</a:t>
            </a:fld>
            <a:endParaRPr lang="da-DK"/>
          </a:p>
        </p:txBody>
      </p:sp>
    </p:spTree>
    <p:extLst>
      <p:ext uri="{BB962C8B-B14F-4D97-AF65-F5344CB8AC3E}">
        <p14:creationId xmlns:p14="http://schemas.microsoft.com/office/powerpoint/2010/main" val="131458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0F9159A8-2DC5-43AF-A733-61961A27896E}" type="datetimeFigureOut">
              <a:rPr lang="da-DK" smtClean="0"/>
              <a:t>06-03-2024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E9E09B49-D438-494C-B94B-B8FB9592FF00}" type="slidenum">
              <a:rPr lang="da-DK" smtClean="0"/>
              <a:t>‹nr.›</a:t>
            </a:fld>
            <a:endParaRPr lang="da-DK"/>
          </a:p>
        </p:txBody>
      </p:sp>
    </p:spTree>
    <p:extLst>
      <p:ext uri="{BB962C8B-B14F-4D97-AF65-F5344CB8AC3E}">
        <p14:creationId xmlns:p14="http://schemas.microsoft.com/office/powerpoint/2010/main" val="3200587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0F9159A8-2DC5-43AF-A733-61961A27896E}" type="datetimeFigureOut">
              <a:rPr lang="da-DK" smtClean="0"/>
              <a:t>06-03-2024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E9E09B49-D438-494C-B94B-B8FB9592FF00}" type="slidenum">
              <a:rPr lang="da-DK" smtClean="0"/>
              <a:t>‹nr.›</a:t>
            </a:fld>
            <a:endParaRPr lang="da-DK"/>
          </a:p>
        </p:txBody>
      </p:sp>
    </p:spTree>
    <p:extLst>
      <p:ext uri="{BB962C8B-B14F-4D97-AF65-F5344CB8AC3E}">
        <p14:creationId xmlns:p14="http://schemas.microsoft.com/office/powerpoint/2010/main" val="541594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0F9159A8-2DC5-43AF-A733-61961A27896E}" type="datetimeFigureOut">
              <a:rPr lang="da-DK" smtClean="0"/>
              <a:t>06-03-2024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E9E09B49-D438-494C-B94B-B8FB9592FF00}" type="slidenum">
              <a:rPr lang="da-DK" smtClean="0"/>
              <a:t>‹nr.›</a:t>
            </a:fld>
            <a:endParaRPr lang="da-DK"/>
          </a:p>
        </p:txBody>
      </p:sp>
    </p:spTree>
    <p:extLst>
      <p:ext uri="{BB962C8B-B14F-4D97-AF65-F5344CB8AC3E}">
        <p14:creationId xmlns:p14="http://schemas.microsoft.com/office/powerpoint/2010/main" val="52912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0F9159A8-2DC5-43AF-A733-61961A27896E}" type="datetimeFigureOut">
              <a:rPr lang="da-DK" smtClean="0"/>
              <a:t>06-03-2024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E9E09B49-D438-494C-B94B-B8FB9592FF00}" type="slidenum">
              <a:rPr lang="da-DK" smtClean="0"/>
              <a:t>‹nr.›</a:t>
            </a:fld>
            <a:endParaRPr lang="da-DK"/>
          </a:p>
        </p:txBody>
      </p:sp>
    </p:spTree>
    <p:extLst>
      <p:ext uri="{BB962C8B-B14F-4D97-AF65-F5344CB8AC3E}">
        <p14:creationId xmlns:p14="http://schemas.microsoft.com/office/powerpoint/2010/main" val="246540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smtClean="0"/>
              <a:t>Klik for at redigere i master</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Rediger typografien i masterens</a:t>
            </a:r>
          </a:p>
        </p:txBody>
      </p:sp>
      <p:sp>
        <p:nvSpPr>
          <p:cNvPr id="4" name="Pladsholder til dato 3"/>
          <p:cNvSpPr>
            <a:spLocks noGrp="1"/>
          </p:cNvSpPr>
          <p:nvPr>
            <p:ph type="dt" sz="half" idx="10"/>
          </p:nvPr>
        </p:nvSpPr>
        <p:spPr/>
        <p:txBody>
          <a:bodyPr/>
          <a:lstStyle/>
          <a:p>
            <a:fld id="{0F9159A8-2DC5-43AF-A733-61961A27896E}" type="datetimeFigureOut">
              <a:rPr lang="da-DK" smtClean="0"/>
              <a:t>06-03-2024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E9E09B49-D438-494C-B94B-B8FB9592FF00}" type="slidenum">
              <a:rPr lang="da-DK" smtClean="0"/>
              <a:t>‹nr.›</a:t>
            </a:fld>
            <a:endParaRPr lang="da-DK"/>
          </a:p>
        </p:txBody>
      </p:sp>
    </p:spTree>
    <p:extLst>
      <p:ext uri="{BB962C8B-B14F-4D97-AF65-F5344CB8AC3E}">
        <p14:creationId xmlns:p14="http://schemas.microsoft.com/office/powerpoint/2010/main" val="614089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0F9159A8-2DC5-43AF-A733-61961A27896E}" type="datetimeFigureOut">
              <a:rPr lang="da-DK" smtClean="0"/>
              <a:t>06-03-2024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E9E09B49-D438-494C-B94B-B8FB9592FF00}" type="slidenum">
              <a:rPr lang="da-DK" smtClean="0"/>
              <a:t>‹nr.›</a:t>
            </a:fld>
            <a:endParaRPr lang="da-DK"/>
          </a:p>
        </p:txBody>
      </p:sp>
    </p:spTree>
    <p:extLst>
      <p:ext uri="{BB962C8B-B14F-4D97-AF65-F5344CB8AC3E}">
        <p14:creationId xmlns:p14="http://schemas.microsoft.com/office/powerpoint/2010/main" val="1384739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smtClean="0"/>
              <a:t>Klik for at redigere i master</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 name="Pladsholder til indhold 3"/>
          <p:cNvSpPr>
            <a:spLocks noGrp="1"/>
          </p:cNvSpPr>
          <p:nvPr>
            <p:ph sz="half" idx="2"/>
          </p:nvPr>
        </p:nvSpPr>
        <p:spPr>
          <a:xfrm>
            <a:off x="839788" y="2505075"/>
            <a:ext cx="5157787"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6" name="Pladsholder til indhold 5"/>
          <p:cNvSpPr>
            <a:spLocks noGrp="1"/>
          </p:cNvSpPr>
          <p:nvPr>
            <p:ph sz="quarter" idx="4"/>
          </p:nvPr>
        </p:nvSpPr>
        <p:spPr>
          <a:xfrm>
            <a:off x="6172200" y="2505075"/>
            <a:ext cx="5183188"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0F9159A8-2DC5-43AF-A733-61961A27896E}" type="datetimeFigureOut">
              <a:rPr lang="da-DK" smtClean="0"/>
              <a:t>06-03-2024</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E9E09B49-D438-494C-B94B-B8FB9592FF00}" type="slidenum">
              <a:rPr lang="da-DK" smtClean="0"/>
              <a:t>‹nr.›</a:t>
            </a:fld>
            <a:endParaRPr lang="da-DK"/>
          </a:p>
        </p:txBody>
      </p:sp>
    </p:spTree>
    <p:extLst>
      <p:ext uri="{BB962C8B-B14F-4D97-AF65-F5344CB8AC3E}">
        <p14:creationId xmlns:p14="http://schemas.microsoft.com/office/powerpoint/2010/main" val="2979579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0F9159A8-2DC5-43AF-A733-61961A27896E}" type="datetimeFigureOut">
              <a:rPr lang="da-DK" smtClean="0"/>
              <a:t>06-03-2024</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E9E09B49-D438-494C-B94B-B8FB9592FF00}" type="slidenum">
              <a:rPr lang="da-DK" smtClean="0"/>
              <a:t>‹nr.›</a:t>
            </a:fld>
            <a:endParaRPr lang="da-DK"/>
          </a:p>
        </p:txBody>
      </p:sp>
    </p:spTree>
    <p:extLst>
      <p:ext uri="{BB962C8B-B14F-4D97-AF65-F5344CB8AC3E}">
        <p14:creationId xmlns:p14="http://schemas.microsoft.com/office/powerpoint/2010/main" val="2258239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0F9159A8-2DC5-43AF-A733-61961A27896E}" type="datetimeFigureOut">
              <a:rPr lang="da-DK" smtClean="0"/>
              <a:t>06-03-2024</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E9E09B49-D438-494C-B94B-B8FB9592FF00}" type="slidenum">
              <a:rPr lang="da-DK" smtClean="0"/>
              <a:t>‹nr.›</a:t>
            </a:fld>
            <a:endParaRPr lang="da-DK"/>
          </a:p>
        </p:txBody>
      </p:sp>
    </p:spTree>
    <p:extLst>
      <p:ext uri="{BB962C8B-B14F-4D97-AF65-F5344CB8AC3E}">
        <p14:creationId xmlns:p14="http://schemas.microsoft.com/office/powerpoint/2010/main" val="802535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0F9159A8-2DC5-43AF-A733-61961A27896E}" type="datetimeFigureOut">
              <a:rPr lang="da-DK" smtClean="0"/>
              <a:t>06-03-2024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E9E09B49-D438-494C-B94B-B8FB9592FF00}" type="slidenum">
              <a:rPr lang="da-DK" smtClean="0"/>
              <a:t>‹nr.›</a:t>
            </a:fld>
            <a:endParaRPr lang="da-DK"/>
          </a:p>
        </p:txBody>
      </p:sp>
    </p:spTree>
    <p:extLst>
      <p:ext uri="{BB962C8B-B14F-4D97-AF65-F5344CB8AC3E}">
        <p14:creationId xmlns:p14="http://schemas.microsoft.com/office/powerpoint/2010/main" val="1559989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0F9159A8-2DC5-43AF-A733-61961A27896E}" type="datetimeFigureOut">
              <a:rPr lang="da-DK" smtClean="0"/>
              <a:t>06-03-2024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E9E09B49-D438-494C-B94B-B8FB9592FF00}" type="slidenum">
              <a:rPr lang="da-DK" smtClean="0"/>
              <a:t>‹nr.›</a:t>
            </a:fld>
            <a:endParaRPr lang="da-DK"/>
          </a:p>
        </p:txBody>
      </p:sp>
    </p:spTree>
    <p:extLst>
      <p:ext uri="{BB962C8B-B14F-4D97-AF65-F5344CB8AC3E}">
        <p14:creationId xmlns:p14="http://schemas.microsoft.com/office/powerpoint/2010/main" val="371465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159A8-2DC5-43AF-A733-61961A27896E}" type="datetimeFigureOut">
              <a:rPr lang="da-DK" smtClean="0"/>
              <a:t>06-03-2024</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E09B49-D438-494C-B94B-B8FB9592FF00}" type="slidenum">
              <a:rPr lang="da-DK" smtClean="0"/>
              <a:t>‹nr.›</a:t>
            </a:fld>
            <a:endParaRPr lang="da-DK"/>
          </a:p>
        </p:txBody>
      </p:sp>
    </p:spTree>
    <p:extLst>
      <p:ext uri="{BB962C8B-B14F-4D97-AF65-F5344CB8AC3E}">
        <p14:creationId xmlns:p14="http://schemas.microsoft.com/office/powerpoint/2010/main" val="4065956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Afrundet rektangel 33"/>
          <p:cNvSpPr/>
          <p:nvPr/>
        </p:nvSpPr>
        <p:spPr>
          <a:xfrm>
            <a:off x="6941589" y="2707409"/>
            <a:ext cx="4768298" cy="1075272"/>
          </a:xfrm>
          <a:prstGeom prst="roundRect">
            <a:avLst/>
          </a:prstGeom>
          <a:solidFill>
            <a:srgbClr val="3F4DC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da-DK" sz="1100">
              <a:latin typeface="Arial" panose="020B0604020202020204" pitchFamily="34" charset="0"/>
              <a:cs typeface="Arial" panose="020B0604020202020204" pitchFamily="34" charset="0"/>
            </a:endParaRPr>
          </a:p>
        </p:txBody>
      </p:sp>
      <p:sp>
        <p:nvSpPr>
          <p:cNvPr id="6" name="Tekstfelt 5"/>
          <p:cNvSpPr txBox="1"/>
          <p:nvPr/>
        </p:nvSpPr>
        <p:spPr>
          <a:xfrm>
            <a:off x="254830" y="221292"/>
            <a:ext cx="306762" cy="830997"/>
          </a:xfrm>
          <a:prstGeom prst="rect">
            <a:avLst/>
          </a:prstGeom>
          <a:noFill/>
        </p:spPr>
        <p:txBody>
          <a:bodyPr wrap="square" rtlCol="0">
            <a:spAutoFit/>
          </a:bodyPr>
          <a:lstStyle/>
          <a:p>
            <a:r>
              <a:rPr lang="da-DK" sz="4800" b="1" dirty="0" smtClean="0">
                <a:solidFill>
                  <a:srgbClr val="D600BA"/>
                </a:solidFill>
                <a:latin typeface="Arial" panose="020B0604020202020204" pitchFamily="34" charset="0"/>
                <a:cs typeface="Arial" panose="020B0604020202020204" pitchFamily="34" charset="0"/>
              </a:rPr>
              <a:t>4</a:t>
            </a:r>
            <a:endParaRPr lang="da-DK" sz="4800" b="1" dirty="0">
              <a:solidFill>
                <a:srgbClr val="D600BA"/>
              </a:solidFill>
              <a:latin typeface="Arial" panose="020B0604020202020204" pitchFamily="34" charset="0"/>
              <a:cs typeface="Arial" panose="020B0604020202020204" pitchFamily="34" charset="0"/>
            </a:endParaRPr>
          </a:p>
        </p:txBody>
      </p:sp>
      <p:sp>
        <p:nvSpPr>
          <p:cNvPr id="15" name="Rektangel 14"/>
          <p:cNvSpPr/>
          <p:nvPr/>
        </p:nvSpPr>
        <p:spPr>
          <a:xfrm>
            <a:off x="357959" y="5789909"/>
            <a:ext cx="1891865" cy="314894"/>
          </a:xfrm>
          <a:prstGeom prst="rect">
            <a:avLst/>
          </a:prstGeom>
        </p:spPr>
        <p:txBody>
          <a:bodyPr wrap="none">
            <a:spAutoFit/>
          </a:bodyPr>
          <a:lstStyle/>
          <a:p>
            <a:pPr>
              <a:lnSpc>
                <a:spcPct val="150000"/>
              </a:lnSpc>
            </a:pPr>
            <a:r>
              <a:rPr lang="da-DK" sz="1100" b="0" i="1" dirty="0" smtClean="0">
                <a:solidFill>
                  <a:srgbClr val="000000"/>
                </a:solidFill>
                <a:effectLst/>
                <a:latin typeface="Arial" panose="020B0604020202020204" pitchFamily="34" charset="0"/>
                <a:cs typeface="Arial" panose="020B0604020202020204" pitchFamily="34" charset="0"/>
              </a:rPr>
              <a:t>Denne pjece er udviklet af: </a:t>
            </a:r>
            <a:endParaRPr lang="da-DK" sz="1100" dirty="0">
              <a:latin typeface="Arial" panose="020B0604020202020204" pitchFamily="34" charset="0"/>
              <a:cs typeface="Arial" panose="020B0604020202020204" pitchFamily="34" charset="0"/>
            </a:endParaRPr>
          </a:p>
        </p:txBody>
      </p:sp>
      <p:pic>
        <p:nvPicPr>
          <p:cNvPr id="17" name="Billed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49565" y="6312649"/>
            <a:ext cx="1212014" cy="311177"/>
          </a:xfrm>
          <a:prstGeom prst="rect">
            <a:avLst/>
          </a:prstGeom>
        </p:spPr>
      </p:pic>
      <p:pic>
        <p:nvPicPr>
          <p:cNvPr id="18" name="Billed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1729" y="9719919"/>
            <a:ext cx="1060769" cy="206710"/>
          </a:xfrm>
          <a:prstGeom prst="rect">
            <a:avLst/>
          </a:prstGeom>
        </p:spPr>
      </p:pic>
      <p:pic>
        <p:nvPicPr>
          <p:cNvPr id="1026" name="Picture 2" descr="https://www.kl.dk/media/egkltuqh/kl-logo-sort-rgb.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63086" y="6333783"/>
            <a:ext cx="485975" cy="294332"/>
          </a:xfrm>
          <a:prstGeom prst="rect">
            <a:avLst/>
          </a:prstGeom>
          <a:noFill/>
          <a:extLst>
            <a:ext uri="{909E8E84-426E-40DD-AFC4-6F175D3DCCD1}">
              <a14:hiddenFill xmlns:a14="http://schemas.microsoft.com/office/drawing/2010/main">
                <a:solidFill>
                  <a:srgbClr val="FFFFFF"/>
                </a:solidFill>
              </a14:hiddenFill>
            </a:ext>
          </a:extLst>
        </p:spPr>
      </p:pic>
      <p:sp>
        <p:nvSpPr>
          <p:cNvPr id="21" name="Tekstfelt 20"/>
          <p:cNvSpPr txBox="1"/>
          <p:nvPr/>
        </p:nvSpPr>
        <p:spPr>
          <a:xfrm>
            <a:off x="6314619" y="242178"/>
            <a:ext cx="3425181" cy="1200329"/>
          </a:xfrm>
          <a:prstGeom prst="rect">
            <a:avLst/>
          </a:prstGeom>
          <a:noFill/>
        </p:spPr>
        <p:txBody>
          <a:bodyPr wrap="square" rtlCol="0">
            <a:spAutoFit/>
          </a:bodyPr>
          <a:lstStyle/>
          <a:p>
            <a:r>
              <a:rPr lang="da-DK" sz="3600" b="1" dirty="0" smtClean="0">
                <a:latin typeface="Arial" panose="020B0604020202020204" pitchFamily="34" charset="0"/>
                <a:cs typeface="Arial" panose="020B0604020202020204" pitchFamily="34" charset="0"/>
              </a:rPr>
              <a:t>Sikker adfærd er vigtig </a:t>
            </a:r>
          </a:p>
        </p:txBody>
      </p:sp>
      <p:pic>
        <p:nvPicPr>
          <p:cNvPr id="20" name="Billede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537228" y="-55182"/>
            <a:ext cx="2898418" cy="1630361"/>
          </a:xfrm>
          <a:prstGeom prst="rect">
            <a:avLst/>
          </a:prstGeom>
        </p:spPr>
      </p:pic>
      <p:sp>
        <p:nvSpPr>
          <p:cNvPr id="23" name="Tekstfelt 22"/>
          <p:cNvSpPr txBox="1"/>
          <p:nvPr/>
        </p:nvSpPr>
        <p:spPr>
          <a:xfrm>
            <a:off x="6382964" y="1613846"/>
            <a:ext cx="5375275" cy="498598"/>
          </a:xfrm>
          <a:prstGeom prst="rect">
            <a:avLst/>
          </a:prstGeom>
          <a:noFill/>
        </p:spPr>
        <p:txBody>
          <a:bodyPr wrap="square" rtlCol="0">
            <a:spAutoFit/>
          </a:bodyPr>
          <a:lstStyle/>
          <a:p>
            <a:pPr>
              <a:lnSpc>
                <a:spcPct val="120000"/>
              </a:lnSpc>
            </a:pPr>
            <a:r>
              <a:rPr lang="da-DK" sz="1100" dirty="0">
                <a:latin typeface="Arial" panose="020B0604020202020204" pitchFamily="34" charset="0"/>
                <a:cs typeface="Arial" panose="020B0604020202020204" pitchFamily="34" charset="0"/>
              </a:rPr>
              <a:t>I det offentlige arbejder vi ofte med personoplysninger, som er følsomme, og informationer, der </a:t>
            </a:r>
            <a:r>
              <a:rPr lang="da-DK" sz="1100" dirty="0" smtClean="0">
                <a:latin typeface="Arial" panose="020B0604020202020204" pitchFamily="34" charset="0"/>
                <a:cs typeface="Arial" panose="020B0604020202020204" pitchFamily="34" charset="0"/>
              </a:rPr>
              <a:t>skal behandles </a:t>
            </a:r>
            <a:r>
              <a:rPr lang="da-DK" sz="1100" dirty="0">
                <a:latin typeface="Arial" panose="020B0604020202020204" pitchFamily="34" charset="0"/>
                <a:cs typeface="Arial" panose="020B0604020202020204" pitchFamily="34" charset="0"/>
              </a:rPr>
              <a:t>fortroligt.</a:t>
            </a:r>
          </a:p>
        </p:txBody>
      </p:sp>
      <p:sp>
        <p:nvSpPr>
          <p:cNvPr id="24" name="Tekstfelt 23"/>
          <p:cNvSpPr txBox="1"/>
          <p:nvPr/>
        </p:nvSpPr>
        <p:spPr>
          <a:xfrm>
            <a:off x="6382964" y="2144606"/>
            <a:ext cx="3961489" cy="479940"/>
          </a:xfrm>
          <a:prstGeom prst="rect">
            <a:avLst/>
          </a:prstGeom>
          <a:noFill/>
        </p:spPr>
        <p:txBody>
          <a:bodyPr wrap="square" rtlCol="0">
            <a:spAutoFit/>
          </a:bodyPr>
          <a:lstStyle/>
          <a:p>
            <a:pPr>
              <a:lnSpc>
                <a:spcPct val="120000"/>
              </a:lnSpc>
            </a:pPr>
            <a:r>
              <a:rPr lang="da-DK" sz="1100" dirty="0" smtClean="0">
                <a:latin typeface="Arial" panose="020B0604020202020204" pitchFamily="34" charset="0"/>
                <a:cs typeface="Arial" panose="020B0604020202020204" pitchFamily="34" charset="0"/>
              </a:rPr>
              <a:t>Derfor er det vigtigt</a:t>
            </a:r>
            <a:r>
              <a:rPr lang="da-DK" sz="1100" dirty="0">
                <a:latin typeface="Arial" panose="020B0604020202020204" pitchFamily="34" charset="0"/>
                <a:cs typeface="Arial" panose="020B0604020202020204" pitchFamily="34" charset="0"/>
              </a:rPr>
              <a:t>, at vi alle ved, hvordan vi skal behandle informationer sikkert.</a:t>
            </a:r>
          </a:p>
        </p:txBody>
      </p:sp>
      <p:sp>
        <p:nvSpPr>
          <p:cNvPr id="22" name="Rektangel 21"/>
          <p:cNvSpPr/>
          <p:nvPr/>
        </p:nvSpPr>
        <p:spPr>
          <a:xfrm>
            <a:off x="7064622" y="2681457"/>
            <a:ext cx="4559176" cy="1107996"/>
          </a:xfrm>
          <a:prstGeom prst="rect">
            <a:avLst/>
          </a:prstGeom>
        </p:spPr>
        <p:txBody>
          <a:bodyPr wrap="square">
            <a:spAutoFit/>
          </a:bodyPr>
          <a:lstStyle/>
          <a:p>
            <a:pPr algn="just">
              <a:lnSpc>
                <a:spcPct val="120000"/>
              </a:lnSpc>
            </a:pPr>
            <a:r>
              <a:rPr lang="da-DK" sz="1100" b="1" i="0" dirty="0" smtClean="0">
                <a:solidFill>
                  <a:schemeClr val="bg1"/>
                </a:solidFill>
                <a:effectLst/>
                <a:latin typeface="Arial" panose="020B0604020202020204" pitchFamily="34" charset="0"/>
                <a:cs typeface="Arial" panose="020B0604020202020204" pitchFamily="34" charset="0"/>
              </a:rPr>
              <a:t>Større hackerangreb kan lægge en hel sektor ned </a:t>
            </a:r>
            <a:endParaRPr lang="da-DK" sz="1100" b="1" dirty="0" smtClean="0">
              <a:solidFill>
                <a:schemeClr val="bg1"/>
              </a:solidFill>
              <a:effectLst/>
              <a:latin typeface="Arial" panose="020B0604020202020204" pitchFamily="34" charset="0"/>
              <a:cs typeface="Arial" panose="020B0604020202020204" pitchFamily="34" charset="0"/>
            </a:endParaRPr>
          </a:p>
          <a:p>
            <a:pPr>
              <a:lnSpc>
                <a:spcPct val="120000"/>
              </a:lnSpc>
            </a:pPr>
            <a:r>
              <a:rPr lang="da-DK" sz="1100" b="0" i="0" dirty="0" smtClean="0">
                <a:solidFill>
                  <a:schemeClr val="bg1"/>
                </a:solidFill>
                <a:effectLst/>
                <a:latin typeface="Arial" panose="020B0604020202020204" pitchFamily="34" charset="0"/>
                <a:cs typeface="Arial" panose="020B0604020202020204" pitchFamily="34" charset="0"/>
              </a:rPr>
              <a:t>For nogle år tilbage lammede et hackerangreb den britiske sundhedssektor i flere døgn. 19.500 patientaftaler blev annulleret, og 600 computere hos praktiserende læger blev låst. Det skete, fordi medarbejdere åbnede en zip-fil.</a:t>
            </a:r>
            <a:endParaRPr lang="da-DK" sz="1100" dirty="0">
              <a:solidFill>
                <a:schemeClr val="bg1"/>
              </a:solidFill>
              <a:effectLst/>
              <a:latin typeface="Arial" panose="020B0604020202020204" pitchFamily="34" charset="0"/>
              <a:cs typeface="Arial" panose="020B0604020202020204" pitchFamily="34" charset="0"/>
            </a:endParaRPr>
          </a:p>
        </p:txBody>
      </p:sp>
      <p:sp>
        <p:nvSpPr>
          <p:cNvPr id="25" name="Rektangel 24"/>
          <p:cNvSpPr/>
          <p:nvPr/>
        </p:nvSpPr>
        <p:spPr>
          <a:xfrm>
            <a:off x="6626257" y="4195702"/>
            <a:ext cx="3873513" cy="1384995"/>
          </a:xfrm>
          <a:prstGeom prst="rect">
            <a:avLst/>
          </a:prstGeom>
        </p:spPr>
        <p:txBody>
          <a:bodyPr wrap="square">
            <a:spAutoFit/>
          </a:bodyPr>
          <a:lstStyle/>
          <a:p>
            <a:pPr>
              <a:lnSpc>
                <a:spcPct val="120000"/>
              </a:lnSpc>
            </a:pPr>
            <a:r>
              <a:rPr lang="da-DK" sz="1100" b="0" i="0" dirty="0" smtClean="0">
                <a:solidFill>
                  <a:srgbClr val="000000"/>
                </a:solidFill>
                <a:effectLst/>
                <a:latin typeface="Arial" panose="020B0604020202020204" pitchFamily="34" charset="0"/>
                <a:cs typeface="Arial" panose="020B0604020202020204" pitchFamily="34" charset="0"/>
              </a:rPr>
              <a:t>Lav stærke kodeord</a:t>
            </a:r>
            <a:br>
              <a:rPr lang="da-DK" sz="1100" b="0" i="0" dirty="0" smtClean="0">
                <a:solidFill>
                  <a:srgbClr val="000000"/>
                </a:solidFill>
                <a:effectLst/>
                <a:latin typeface="Arial" panose="020B0604020202020204" pitchFamily="34" charset="0"/>
                <a:cs typeface="Arial" panose="020B0604020202020204" pitchFamily="34" charset="0"/>
              </a:rPr>
            </a:br>
            <a:endParaRPr lang="da-DK" sz="800" b="0" i="0" dirty="0" smtClean="0">
              <a:solidFill>
                <a:srgbClr val="000000"/>
              </a:solidFill>
              <a:effectLst/>
              <a:latin typeface="Arial" panose="020B0604020202020204" pitchFamily="34" charset="0"/>
              <a:cs typeface="Arial" panose="020B0604020202020204" pitchFamily="34" charset="0"/>
            </a:endParaRPr>
          </a:p>
          <a:p>
            <a:pPr>
              <a:lnSpc>
                <a:spcPct val="120000"/>
              </a:lnSpc>
            </a:pPr>
            <a:r>
              <a:rPr lang="da-DK" sz="1100" b="0" i="0" dirty="0" smtClean="0">
                <a:solidFill>
                  <a:srgbClr val="000000"/>
                </a:solidFill>
                <a:effectLst/>
                <a:latin typeface="Arial" panose="020B0604020202020204" pitchFamily="34" charset="0"/>
                <a:cs typeface="Arial" panose="020B0604020202020204" pitchFamily="34" charset="0"/>
              </a:rPr>
              <a:t>Log på via VPN og brug kun sikre netværk</a:t>
            </a:r>
            <a:br>
              <a:rPr lang="da-DK" sz="1100" b="0" i="0" dirty="0" smtClean="0">
                <a:solidFill>
                  <a:srgbClr val="000000"/>
                </a:solidFill>
                <a:effectLst/>
                <a:latin typeface="Arial" panose="020B0604020202020204" pitchFamily="34" charset="0"/>
                <a:cs typeface="Arial" panose="020B0604020202020204" pitchFamily="34" charset="0"/>
              </a:rPr>
            </a:br>
            <a:endParaRPr lang="da-DK" sz="800" dirty="0">
              <a:solidFill>
                <a:srgbClr val="000000"/>
              </a:solidFill>
              <a:latin typeface="Arial" panose="020B0604020202020204" pitchFamily="34" charset="0"/>
              <a:cs typeface="Arial" panose="020B0604020202020204" pitchFamily="34" charset="0"/>
            </a:endParaRPr>
          </a:p>
          <a:p>
            <a:pPr>
              <a:lnSpc>
                <a:spcPct val="120000"/>
              </a:lnSpc>
            </a:pPr>
            <a:r>
              <a:rPr lang="da-DK" sz="1100" b="0" i="0" dirty="0" smtClean="0">
                <a:solidFill>
                  <a:srgbClr val="000000"/>
                </a:solidFill>
                <a:effectLst/>
                <a:latin typeface="Arial" panose="020B0604020202020204" pitchFamily="34" charset="0"/>
                <a:cs typeface="Arial" panose="020B0604020202020204" pitchFamily="34" charset="0"/>
              </a:rPr>
              <a:t>Reagér kun på sikre beskeder</a:t>
            </a:r>
          </a:p>
          <a:p>
            <a:pPr>
              <a:lnSpc>
                <a:spcPct val="120000"/>
              </a:lnSpc>
            </a:pPr>
            <a:endParaRPr lang="da-DK" sz="800" dirty="0">
              <a:solidFill>
                <a:srgbClr val="000000"/>
              </a:solidFill>
              <a:latin typeface="Arial" panose="020B0604020202020204" pitchFamily="34" charset="0"/>
              <a:cs typeface="Arial" panose="020B0604020202020204" pitchFamily="34" charset="0"/>
            </a:endParaRPr>
          </a:p>
          <a:p>
            <a:pPr>
              <a:lnSpc>
                <a:spcPct val="120000"/>
              </a:lnSpc>
            </a:pPr>
            <a:r>
              <a:rPr lang="da-DK" sz="1100" b="0" i="0" dirty="0" smtClean="0">
                <a:solidFill>
                  <a:srgbClr val="000000"/>
                </a:solidFill>
                <a:effectLst/>
                <a:latin typeface="Arial" panose="020B0604020202020204" pitchFamily="34" charset="0"/>
                <a:cs typeface="Arial" panose="020B0604020202020204" pitchFamily="34" charset="0"/>
              </a:rPr>
              <a:t>Beskyt fortrolige oplysninger, herunder personoplysninger</a:t>
            </a:r>
          </a:p>
        </p:txBody>
      </p:sp>
      <p:sp>
        <p:nvSpPr>
          <p:cNvPr id="26" name="Rektangel 25"/>
          <p:cNvSpPr/>
          <p:nvPr/>
        </p:nvSpPr>
        <p:spPr>
          <a:xfrm>
            <a:off x="6434703" y="5646306"/>
            <a:ext cx="4744478" cy="701731"/>
          </a:xfrm>
          <a:prstGeom prst="rect">
            <a:avLst/>
          </a:prstGeom>
        </p:spPr>
        <p:txBody>
          <a:bodyPr wrap="square">
            <a:spAutoFit/>
          </a:bodyPr>
          <a:lstStyle/>
          <a:p>
            <a:pPr algn="just">
              <a:lnSpc>
                <a:spcPct val="120000"/>
              </a:lnSpc>
            </a:pPr>
            <a:r>
              <a:rPr lang="da-DK" sz="1100" b="0" i="0" dirty="0" smtClean="0">
                <a:solidFill>
                  <a:srgbClr val="000000"/>
                </a:solidFill>
                <a:effectLst/>
                <a:latin typeface="Arial" panose="020B0604020202020204" pitchFamily="34" charset="0"/>
                <a:cs typeface="Arial" panose="020B0604020202020204" pitchFamily="34" charset="0"/>
              </a:rPr>
              <a:t>Vær opmærksom på, at din arbejdsplads kan have lokale politikker for fx kodeord eller sikker behandling af </a:t>
            </a:r>
            <a:r>
              <a:rPr lang="da-DK" sz="1100" b="0" i="0" dirty="0" smtClean="0">
                <a:effectLst/>
                <a:latin typeface="Arial" panose="020B0604020202020204" pitchFamily="34" charset="0"/>
                <a:cs typeface="Arial" panose="020B0604020202020204" pitchFamily="34" charset="0"/>
              </a:rPr>
              <a:t>informationer, som du skal orientere dig i og følge.</a:t>
            </a:r>
            <a:endParaRPr lang="da-DK" sz="1100" dirty="0">
              <a:latin typeface="Arial" panose="020B0604020202020204" pitchFamily="34" charset="0"/>
              <a:cs typeface="Arial" panose="020B0604020202020204" pitchFamily="34" charset="0"/>
            </a:endParaRPr>
          </a:p>
        </p:txBody>
      </p:sp>
      <p:pic>
        <p:nvPicPr>
          <p:cNvPr id="27" name="Billede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753898" y="6274008"/>
            <a:ext cx="1280160" cy="473354"/>
          </a:xfrm>
          <a:prstGeom prst="rect">
            <a:avLst/>
          </a:prstGeom>
        </p:spPr>
      </p:pic>
      <p:sp>
        <p:nvSpPr>
          <p:cNvPr id="37" name="Rektangel 36"/>
          <p:cNvSpPr/>
          <p:nvPr/>
        </p:nvSpPr>
        <p:spPr>
          <a:xfrm>
            <a:off x="687024" y="321442"/>
            <a:ext cx="5714228" cy="461665"/>
          </a:xfrm>
          <a:prstGeom prst="rect">
            <a:avLst/>
          </a:prstGeom>
        </p:spPr>
        <p:txBody>
          <a:bodyPr wrap="square">
            <a:spAutoFit/>
          </a:bodyPr>
          <a:lstStyle/>
          <a:p>
            <a:r>
              <a:rPr lang="da-DK" sz="2400" b="1" i="0" dirty="0" smtClean="0">
                <a:solidFill>
                  <a:srgbClr val="000000"/>
                </a:solidFill>
                <a:effectLst/>
                <a:latin typeface="Arial" panose="020B0604020202020204" pitchFamily="34" charset="0"/>
                <a:cs typeface="Arial" panose="020B0604020202020204" pitchFamily="34" charset="0"/>
              </a:rPr>
              <a:t>Beskyt fortrolige oplysninger </a:t>
            </a:r>
            <a:endParaRPr lang="da-DK" sz="2400" b="1" dirty="0">
              <a:latin typeface="Arial" panose="020B0604020202020204" pitchFamily="34" charset="0"/>
              <a:cs typeface="Arial" panose="020B0604020202020204" pitchFamily="34" charset="0"/>
            </a:endParaRPr>
          </a:p>
        </p:txBody>
      </p:sp>
      <p:pic>
        <p:nvPicPr>
          <p:cNvPr id="39" name="Billede 3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96336" y="803320"/>
            <a:ext cx="1259848" cy="1259848"/>
          </a:xfrm>
          <a:prstGeom prst="rect">
            <a:avLst/>
          </a:prstGeom>
        </p:spPr>
      </p:pic>
      <p:sp>
        <p:nvSpPr>
          <p:cNvPr id="40" name="Rektangel 39"/>
          <p:cNvSpPr/>
          <p:nvPr/>
        </p:nvSpPr>
        <p:spPr>
          <a:xfrm>
            <a:off x="300577" y="1016459"/>
            <a:ext cx="4963511" cy="479940"/>
          </a:xfrm>
          <a:prstGeom prst="rect">
            <a:avLst/>
          </a:prstGeom>
        </p:spPr>
        <p:txBody>
          <a:bodyPr wrap="square">
            <a:spAutoFit/>
          </a:bodyPr>
          <a:lstStyle/>
          <a:p>
            <a:pPr>
              <a:lnSpc>
                <a:spcPct val="120000"/>
              </a:lnSpc>
            </a:pPr>
            <a:r>
              <a:rPr lang="da-DK" sz="1100" b="1" i="0" dirty="0" smtClean="0">
                <a:solidFill>
                  <a:srgbClr val="000000"/>
                </a:solidFill>
                <a:effectLst/>
                <a:latin typeface="Arial" panose="020B0604020202020204" pitchFamily="34" charset="0"/>
                <a:cs typeface="Arial" panose="020B0604020202020204" pitchFamily="34" charset="0"/>
              </a:rPr>
              <a:t>Nogle oplysninger og informationer, herunder personoplysninger, skal håndteres særligt.</a:t>
            </a:r>
            <a:endParaRPr lang="da-DK" sz="1100" b="1" dirty="0">
              <a:latin typeface="Arial" panose="020B0604020202020204" pitchFamily="34" charset="0"/>
              <a:cs typeface="Arial" panose="020B0604020202020204" pitchFamily="34" charset="0"/>
            </a:endParaRPr>
          </a:p>
        </p:txBody>
      </p:sp>
      <p:sp>
        <p:nvSpPr>
          <p:cNvPr id="41" name="Rektangel 40"/>
          <p:cNvSpPr/>
          <p:nvPr/>
        </p:nvSpPr>
        <p:spPr>
          <a:xfrm>
            <a:off x="300577" y="1505322"/>
            <a:ext cx="2663418" cy="295466"/>
          </a:xfrm>
          <a:prstGeom prst="rect">
            <a:avLst/>
          </a:prstGeom>
        </p:spPr>
        <p:txBody>
          <a:bodyPr wrap="square">
            <a:spAutoFit/>
          </a:bodyPr>
          <a:lstStyle/>
          <a:p>
            <a:pPr algn="just">
              <a:lnSpc>
                <a:spcPct val="120000"/>
              </a:lnSpc>
            </a:pPr>
            <a:r>
              <a:rPr lang="da-DK" sz="1100" dirty="0" smtClean="0">
                <a:latin typeface="Arial" panose="020B0604020202020204" pitchFamily="34" charset="0"/>
                <a:cs typeface="Arial" panose="020B0604020202020204" pitchFamily="34" charset="0"/>
              </a:rPr>
              <a:t>Vær opmærksom på følgende:</a:t>
            </a:r>
            <a:endParaRPr lang="da-DK" sz="1100" dirty="0">
              <a:latin typeface="Arial" panose="020B0604020202020204" pitchFamily="34" charset="0"/>
              <a:cs typeface="Arial" panose="020B0604020202020204" pitchFamily="34" charset="0"/>
            </a:endParaRPr>
          </a:p>
        </p:txBody>
      </p:sp>
      <p:sp>
        <p:nvSpPr>
          <p:cNvPr id="42" name="Rektangel 41"/>
          <p:cNvSpPr/>
          <p:nvPr/>
        </p:nvSpPr>
        <p:spPr>
          <a:xfrm>
            <a:off x="535665" y="1818108"/>
            <a:ext cx="5026035" cy="498598"/>
          </a:xfrm>
          <a:prstGeom prst="rect">
            <a:avLst/>
          </a:prstGeom>
        </p:spPr>
        <p:txBody>
          <a:bodyPr wrap="square">
            <a:spAutoFit/>
          </a:bodyPr>
          <a:lstStyle/>
          <a:p>
            <a:pPr>
              <a:lnSpc>
                <a:spcPct val="120000"/>
              </a:lnSpc>
            </a:pPr>
            <a:r>
              <a:rPr lang="da-DK" sz="1100" b="0" i="0" dirty="0" smtClean="0">
                <a:solidFill>
                  <a:srgbClr val="000000"/>
                </a:solidFill>
                <a:effectLst/>
                <a:latin typeface="Arial" panose="020B0604020202020204" pitchFamily="34" charset="0"/>
                <a:cs typeface="Arial" panose="020B0604020202020204" pitchFamily="34" charset="0"/>
              </a:rPr>
              <a:t>Lad ikke fortrolige oplysninger, herunder borgeres eller medarbejderes personoplysninger, ligge fremme.</a:t>
            </a:r>
            <a:endParaRPr lang="da-DK" sz="1100" dirty="0">
              <a:latin typeface="Arial" panose="020B0604020202020204" pitchFamily="34" charset="0"/>
              <a:cs typeface="Arial" panose="020B0604020202020204" pitchFamily="34" charset="0"/>
            </a:endParaRPr>
          </a:p>
        </p:txBody>
      </p:sp>
      <p:sp>
        <p:nvSpPr>
          <p:cNvPr id="43" name="Rektangel 42"/>
          <p:cNvSpPr/>
          <p:nvPr/>
        </p:nvSpPr>
        <p:spPr>
          <a:xfrm>
            <a:off x="543996" y="2409299"/>
            <a:ext cx="5026035" cy="498598"/>
          </a:xfrm>
          <a:prstGeom prst="rect">
            <a:avLst/>
          </a:prstGeom>
        </p:spPr>
        <p:txBody>
          <a:bodyPr wrap="square">
            <a:spAutoFit/>
          </a:bodyPr>
          <a:lstStyle/>
          <a:p>
            <a:pPr algn="just">
              <a:lnSpc>
                <a:spcPct val="120000"/>
              </a:lnSpc>
            </a:pPr>
            <a:r>
              <a:rPr lang="da-DK" sz="1100" dirty="0" smtClean="0">
                <a:latin typeface="Arial" panose="020B0604020202020204" pitchFamily="34" charset="0"/>
                <a:cs typeface="Arial" panose="020B0604020202020204" pitchFamily="34" charset="0"/>
              </a:rPr>
              <a:t>Lås altid skærmen på computeren, når du går fra den. Benyt evt. WIN + L som genvej.</a:t>
            </a:r>
            <a:endParaRPr lang="da-DK" sz="1100" dirty="0">
              <a:latin typeface="Arial" panose="020B0604020202020204" pitchFamily="34" charset="0"/>
              <a:cs typeface="Arial" panose="020B0604020202020204" pitchFamily="34" charset="0"/>
            </a:endParaRPr>
          </a:p>
        </p:txBody>
      </p:sp>
      <p:sp>
        <p:nvSpPr>
          <p:cNvPr id="44" name="Rektangel 43"/>
          <p:cNvSpPr/>
          <p:nvPr/>
        </p:nvSpPr>
        <p:spPr>
          <a:xfrm>
            <a:off x="526521" y="2888403"/>
            <a:ext cx="5026035" cy="498598"/>
          </a:xfrm>
          <a:prstGeom prst="rect">
            <a:avLst/>
          </a:prstGeom>
        </p:spPr>
        <p:txBody>
          <a:bodyPr wrap="square">
            <a:spAutoFit/>
          </a:bodyPr>
          <a:lstStyle/>
          <a:p>
            <a:pPr algn="just">
              <a:lnSpc>
                <a:spcPct val="120000"/>
              </a:lnSpc>
            </a:pPr>
            <a:r>
              <a:rPr lang="da-DK" sz="1100" dirty="0" smtClean="0">
                <a:latin typeface="Arial" panose="020B0604020202020204" pitchFamily="34" charset="0"/>
                <a:cs typeface="Arial" panose="020B0604020202020204" pitchFamily="34" charset="0"/>
              </a:rPr>
              <a:t>Du må kun behandle fortrolige oplysninger, herunder personoplysninger, som er relevante for din sagsbehandling.</a:t>
            </a:r>
            <a:endParaRPr lang="da-DK" sz="1100" dirty="0">
              <a:latin typeface="Arial" panose="020B0604020202020204" pitchFamily="34" charset="0"/>
              <a:cs typeface="Arial" panose="020B0604020202020204" pitchFamily="34" charset="0"/>
            </a:endParaRPr>
          </a:p>
        </p:txBody>
      </p:sp>
      <p:sp>
        <p:nvSpPr>
          <p:cNvPr id="45" name="Rektangel 44"/>
          <p:cNvSpPr/>
          <p:nvPr/>
        </p:nvSpPr>
        <p:spPr>
          <a:xfrm>
            <a:off x="535665" y="3413998"/>
            <a:ext cx="5026035" cy="701731"/>
          </a:xfrm>
          <a:prstGeom prst="rect">
            <a:avLst/>
          </a:prstGeom>
        </p:spPr>
        <p:txBody>
          <a:bodyPr wrap="square">
            <a:spAutoFit/>
          </a:bodyPr>
          <a:lstStyle/>
          <a:p>
            <a:pPr algn="just">
              <a:lnSpc>
                <a:spcPct val="120000"/>
              </a:lnSpc>
            </a:pPr>
            <a:r>
              <a:rPr lang="da-DK" sz="1100" dirty="0" smtClean="0">
                <a:latin typeface="Arial" panose="020B0604020202020204" pitchFamily="34" charset="0"/>
                <a:cs typeface="Arial" panose="020B0604020202020204" pitchFamily="34" charset="0"/>
              </a:rPr>
              <a:t>Brug altid en sikker, krypteret kanal som Digital Post, når du sender fortrolige oplysninger. Skal du modtage fortrolige oplysninger, fx et cpr.nr. fra en borger, så bed ligeledes om, at de sendes via et sikkert system som Digital Post.</a:t>
            </a:r>
            <a:endParaRPr lang="da-DK" sz="1100" dirty="0">
              <a:latin typeface="Arial" panose="020B0604020202020204" pitchFamily="34" charset="0"/>
              <a:cs typeface="Arial" panose="020B0604020202020204" pitchFamily="34" charset="0"/>
            </a:endParaRPr>
          </a:p>
        </p:txBody>
      </p:sp>
      <p:sp>
        <p:nvSpPr>
          <p:cNvPr id="46" name="Rektangel 45"/>
          <p:cNvSpPr/>
          <p:nvPr/>
        </p:nvSpPr>
        <p:spPr>
          <a:xfrm>
            <a:off x="321383" y="4173390"/>
            <a:ext cx="5212072" cy="498598"/>
          </a:xfrm>
          <a:prstGeom prst="rect">
            <a:avLst/>
          </a:prstGeom>
        </p:spPr>
        <p:txBody>
          <a:bodyPr wrap="square">
            <a:spAutoFit/>
          </a:bodyPr>
          <a:lstStyle/>
          <a:p>
            <a:pPr>
              <a:lnSpc>
                <a:spcPct val="120000"/>
              </a:lnSpc>
            </a:pPr>
            <a:r>
              <a:rPr lang="da-DK" sz="1100" dirty="0" smtClean="0">
                <a:latin typeface="Arial" panose="020B0604020202020204" pitchFamily="34" charset="0"/>
                <a:cs typeface="Arial" panose="020B0604020202020204" pitchFamily="34" charset="0"/>
              </a:rPr>
              <a:t>Glemmer du det, risikerer du at gøre fortrolige oplysninger, fx borgeres personoplysninger, tilgængelige for uvedkommende.</a:t>
            </a:r>
            <a:endParaRPr lang="da-DK" sz="1100" dirty="0">
              <a:latin typeface="Arial" panose="020B0604020202020204" pitchFamily="34" charset="0"/>
              <a:cs typeface="Arial" panose="020B0604020202020204" pitchFamily="34" charset="0"/>
            </a:endParaRPr>
          </a:p>
        </p:txBody>
      </p:sp>
      <p:grpSp>
        <p:nvGrpSpPr>
          <p:cNvPr id="4" name="Gruppe 3"/>
          <p:cNvGrpSpPr/>
          <p:nvPr/>
        </p:nvGrpSpPr>
        <p:grpSpPr>
          <a:xfrm>
            <a:off x="12978" y="4805393"/>
            <a:ext cx="5905042" cy="870722"/>
            <a:chOff x="12977" y="4805393"/>
            <a:chExt cx="6272465" cy="870722"/>
          </a:xfrm>
        </p:grpSpPr>
        <p:sp>
          <p:nvSpPr>
            <p:cNvPr id="32" name="Forbindelse 31"/>
            <p:cNvSpPr/>
            <p:nvPr/>
          </p:nvSpPr>
          <p:spPr>
            <a:xfrm>
              <a:off x="5399187" y="4805393"/>
              <a:ext cx="886255" cy="869856"/>
            </a:xfrm>
            <a:prstGeom prst="flowChartConnector">
              <a:avLst/>
            </a:prstGeom>
            <a:solidFill>
              <a:srgbClr val="EF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100">
                <a:latin typeface="Arial" panose="020B0604020202020204" pitchFamily="34" charset="0"/>
                <a:cs typeface="Arial" panose="020B0604020202020204" pitchFamily="34" charset="0"/>
              </a:endParaRPr>
            </a:p>
          </p:txBody>
        </p:sp>
        <p:sp>
          <p:nvSpPr>
            <p:cNvPr id="38" name="Rektangel 37"/>
            <p:cNvSpPr/>
            <p:nvPr/>
          </p:nvSpPr>
          <p:spPr>
            <a:xfrm>
              <a:off x="12977" y="4806259"/>
              <a:ext cx="5863972" cy="869856"/>
            </a:xfrm>
            <a:prstGeom prst="rect">
              <a:avLst/>
            </a:prstGeom>
            <a:solidFill>
              <a:srgbClr val="EF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da-DK" sz="1100">
                <a:latin typeface="Arial" panose="020B0604020202020204" pitchFamily="34" charset="0"/>
                <a:cs typeface="Arial" panose="020B0604020202020204" pitchFamily="34" charset="0"/>
              </a:endParaRPr>
            </a:p>
          </p:txBody>
        </p:sp>
        <p:sp>
          <p:nvSpPr>
            <p:cNvPr id="51" name="Rektangel 50"/>
            <p:cNvSpPr/>
            <p:nvPr/>
          </p:nvSpPr>
          <p:spPr>
            <a:xfrm>
              <a:off x="321383" y="4872689"/>
              <a:ext cx="5832768" cy="701731"/>
            </a:xfrm>
            <a:prstGeom prst="rect">
              <a:avLst/>
            </a:prstGeom>
          </p:spPr>
          <p:txBody>
            <a:bodyPr wrap="square">
              <a:spAutoFit/>
            </a:bodyPr>
            <a:lstStyle/>
            <a:p>
              <a:pPr>
                <a:lnSpc>
                  <a:spcPct val="120000"/>
                </a:lnSpc>
              </a:pPr>
              <a:r>
                <a:rPr lang="da-DK" sz="1100" dirty="0" smtClean="0">
                  <a:latin typeface="Arial" panose="020B0604020202020204" pitchFamily="34" charset="0"/>
                  <a:cs typeface="Arial" panose="020B0604020202020204" pitchFamily="34" charset="0"/>
                </a:rPr>
                <a:t>Fortrolige oplysninger kan fx være følsomme personoplysninger såsom personers helbred, etniske oprindelse eller seksualitet, det kan være detaljer om sikkerhedshændelser eller klassificerede informationer i arbejdssager.</a:t>
              </a:r>
              <a:endParaRPr lang="da-DK" sz="1100" dirty="0">
                <a:latin typeface="Arial" panose="020B0604020202020204" pitchFamily="34" charset="0"/>
                <a:cs typeface="Arial" panose="020B0604020202020204" pitchFamily="34" charset="0"/>
              </a:endParaRPr>
            </a:p>
          </p:txBody>
        </p:sp>
      </p:grpSp>
      <p:sp>
        <p:nvSpPr>
          <p:cNvPr id="33" name="Forbindelse 32"/>
          <p:cNvSpPr/>
          <p:nvPr/>
        </p:nvSpPr>
        <p:spPr>
          <a:xfrm>
            <a:off x="403512" y="1921800"/>
            <a:ext cx="139029" cy="133593"/>
          </a:xfrm>
          <a:prstGeom prst="flowChartConnector">
            <a:avLst/>
          </a:prstGeom>
          <a:solidFill>
            <a:srgbClr val="D60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da-DK" sz="1000">
              <a:latin typeface="Arial" panose="020B0604020202020204" pitchFamily="34" charset="0"/>
              <a:cs typeface="Arial" panose="020B0604020202020204" pitchFamily="34" charset="0"/>
            </a:endParaRPr>
          </a:p>
        </p:txBody>
      </p:sp>
      <p:sp>
        <p:nvSpPr>
          <p:cNvPr id="35" name="Forbindelse 34"/>
          <p:cNvSpPr/>
          <p:nvPr/>
        </p:nvSpPr>
        <p:spPr>
          <a:xfrm>
            <a:off x="403512" y="2499003"/>
            <a:ext cx="139029" cy="133593"/>
          </a:xfrm>
          <a:prstGeom prst="flowChartConnector">
            <a:avLst/>
          </a:prstGeom>
          <a:solidFill>
            <a:srgbClr val="D60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da-DK" sz="1000">
              <a:latin typeface="Arial" panose="020B0604020202020204" pitchFamily="34" charset="0"/>
              <a:cs typeface="Arial" panose="020B0604020202020204" pitchFamily="34" charset="0"/>
            </a:endParaRPr>
          </a:p>
        </p:txBody>
      </p:sp>
      <p:sp>
        <p:nvSpPr>
          <p:cNvPr id="36" name="Forbindelse 35"/>
          <p:cNvSpPr/>
          <p:nvPr/>
        </p:nvSpPr>
        <p:spPr>
          <a:xfrm>
            <a:off x="396584" y="2962610"/>
            <a:ext cx="139029" cy="133593"/>
          </a:xfrm>
          <a:prstGeom prst="flowChartConnector">
            <a:avLst/>
          </a:prstGeom>
          <a:solidFill>
            <a:srgbClr val="D60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da-DK" sz="1000">
              <a:latin typeface="Arial" panose="020B0604020202020204" pitchFamily="34" charset="0"/>
              <a:cs typeface="Arial" panose="020B0604020202020204" pitchFamily="34" charset="0"/>
            </a:endParaRPr>
          </a:p>
        </p:txBody>
      </p:sp>
      <p:sp>
        <p:nvSpPr>
          <p:cNvPr id="52" name="Forbindelse 51"/>
          <p:cNvSpPr/>
          <p:nvPr/>
        </p:nvSpPr>
        <p:spPr>
          <a:xfrm>
            <a:off x="396584" y="3505291"/>
            <a:ext cx="139029" cy="133593"/>
          </a:xfrm>
          <a:prstGeom prst="flowChartConnector">
            <a:avLst/>
          </a:prstGeom>
          <a:solidFill>
            <a:srgbClr val="D60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da-DK" sz="1000">
              <a:latin typeface="Arial" panose="020B0604020202020204" pitchFamily="34" charset="0"/>
              <a:cs typeface="Arial" panose="020B0604020202020204" pitchFamily="34" charset="0"/>
            </a:endParaRPr>
          </a:p>
        </p:txBody>
      </p:sp>
      <p:sp>
        <p:nvSpPr>
          <p:cNvPr id="2" name="Rektangel 1"/>
          <p:cNvSpPr/>
          <p:nvPr/>
        </p:nvSpPr>
        <p:spPr>
          <a:xfrm>
            <a:off x="6434260" y="3892339"/>
            <a:ext cx="3632481" cy="498598"/>
          </a:xfrm>
          <a:prstGeom prst="rect">
            <a:avLst/>
          </a:prstGeom>
        </p:spPr>
        <p:txBody>
          <a:bodyPr wrap="square">
            <a:spAutoFit/>
          </a:bodyPr>
          <a:lstStyle/>
          <a:p>
            <a:pPr>
              <a:lnSpc>
                <a:spcPct val="120000"/>
              </a:lnSpc>
            </a:pPr>
            <a:r>
              <a:rPr lang="da-DK" sz="1100" b="1" dirty="0">
                <a:solidFill>
                  <a:srgbClr val="000000"/>
                </a:solidFill>
                <a:latin typeface="Arial" panose="020B0604020202020204" pitchFamily="34" charset="0"/>
                <a:cs typeface="Arial" panose="020B0604020202020204" pitchFamily="34" charset="0"/>
              </a:rPr>
              <a:t>Derfor skal du som medarbejder følge disse råd:</a:t>
            </a:r>
            <a:br>
              <a:rPr lang="da-DK" sz="1100" b="1" dirty="0">
                <a:solidFill>
                  <a:srgbClr val="000000"/>
                </a:solidFill>
                <a:latin typeface="Arial" panose="020B0604020202020204" pitchFamily="34" charset="0"/>
                <a:cs typeface="Arial" panose="020B0604020202020204" pitchFamily="34" charset="0"/>
              </a:rPr>
            </a:br>
            <a:endParaRPr lang="da-DK" sz="1100" b="1" dirty="0">
              <a:solidFill>
                <a:srgbClr val="000000"/>
              </a:solidFill>
              <a:latin typeface="Arial" panose="020B0604020202020204" pitchFamily="34" charset="0"/>
              <a:cs typeface="Arial" panose="020B0604020202020204" pitchFamily="34" charset="0"/>
            </a:endParaRPr>
          </a:p>
        </p:txBody>
      </p:sp>
      <p:sp>
        <p:nvSpPr>
          <p:cNvPr id="3" name="Tekstfelt 2"/>
          <p:cNvSpPr txBox="1"/>
          <p:nvPr/>
        </p:nvSpPr>
        <p:spPr>
          <a:xfrm>
            <a:off x="6426202" y="4180129"/>
            <a:ext cx="321436" cy="338554"/>
          </a:xfrm>
          <a:prstGeom prst="rect">
            <a:avLst/>
          </a:prstGeom>
          <a:noFill/>
        </p:spPr>
        <p:txBody>
          <a:bodyPr wrap="square" rtlCol="0">
            <a:spAutoFit/>
          </a:bodyPr>
          <a:lstStyle/>
          <a:p>
            <a:r>
              <a:rPr lang="da-DK" sz="1600" b="1" dirty="0" smtClean="0">
                <a:solidFill>
                  <a:srgbClr val="D600BA"/>
                </a:solidFill>
              </a:rPr>
              <a:t>1</a:t>
            </a:r>
            <a:endParaRPr lang="da-DK" sz="1600" b="1" dirty="0">
              <a:solidFill>
                <a:srgbClr val="D600BA"/>
              </a:solidFill>
            </a:endParaRPr>
          </a:p>
        </p:txBody>
      </p:sp>
      <p:sp>
        <p:nvSpPr>
          <p:cNvPr id="47" name="Tekstfelt 46"/>
          <p:cNvSpPr txBox="1"/>
          <p:nvPr/>
        </p:nvSpPr>
        <p:spPr>
          <a:xfrm>
            <a:off x="6426202" y="4522523"/>
            <a:ext cx="321436" cy="338554"/>
          </a:xfrm>
          <a:prstGeom prst="rect">
            <a:avLst/>
          </a:prstGeom>
          <a:noFill/>
        </p:spPr>
        <p:txBody>
          <a:bodyPr wrap="square" rtlCol="0">
            <a:spAutoFit/>
          </a:bodyPr>
          <a:lstStyle/>
          <a:p>
            <a:r>
              <a:rPr lang="da-DK" sz="1600" b="1" dirty="0">
                <a:solidFill>
                  <a:srgbClr val="D600BA"/>
                </a:solidFill>
              </a:rPr>
              <a:t>2</a:t>
            </a:r>
          </a:p>
        </p:txBody>
      </p:sp>
      <p:sp>
        <p:nvSpPr>
          <p:cNvPr id="48" name="Tekstfelt 47"/>
          <p:cNvSpPr txBox="1"/>
          <p:nvPr/>
        </p:nvSpPr>
        <p:spPr>
          <a:xfrm>
            <a:off x="6425018" y="4864917"/>
            <a:ext cx="321436" cy="338554"/>
          </a:xfrm>
          <a:prstGeom prst="rect">
            <a:avLst/>
          </a:prstGeom>
          <a:noFill/>
        </p:spPr>
        <p:txBody>
          <a:bodyPr wrap="square" rtlCol="0">
            <a:spAutoFit/>
          </a:bodyPr>
          <a:lstStyle/>
          <a:p>
            <a:r>
              <a:rPr lang="da-DK" sz="1600" b="1" dirty="0">
                <a:solidFill>
                  <a:srgbClr val="D600BA"/>
                </a:solidFill>
              </a:rPr>
              <a:t>3</a:t>
            </a:r>
          </a:p>
        </p:txBody>
      </p:sp>
      <p:sp>
        <p:nvSpPr>
          <p:cNvPr id="49" name="Tekstfelt 48"/>
          <p:cNvSpPr txBox="1"/>
          <p:nvPr/>
        </p:nvSpPr>
        <p:spPr>
          <a:xfrm>
            <a:off x="6430805" y="5207312"/>
            <a:ext cx="321436" cy="338554"/>
          </a:xfrm>
          <a:prstGeom prst="rect">
            <a:avLst/>
          </a:prstGeom>
          <a:noFill/>
        </p:spPr>
        <p:txBody>
          <a:bodyPr wrap="square" rtlCol="0">
            <a:spAutoFit/>
          </a:bodyPr>
          <a:lstStyle/>
          <a:p>
            <a:r>
              <a:rPr lang="da-DK" sz="1600" b="1" dirty="0">
                <a:solidFill>
                  <a:srgbClr val="D600BA"/>
                </a:solidFill>
              </a:rPr>
              <a:t>4</a:t>
            </a:r>
          </a:p>
        </p:txBody>
      </p:sp>
      <p:pic>
        <p:nvPicPr>
          <p:cNvPr id="7" name="Billede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862319" y="5993914"/>
            <a:ext cx="1919732" cy="988834"/>
          </a:xfrm>
          <a:prstGeom prst="rect">
            <a:avLst/>
          </a:prstGeom>
        </p:spPr>
      </p:pic>
    </p:spTree>
    <p:extLst>
      <p:ext uri="{BB962C8B-B14F-4D97-AF65-F5344CB8AC3E}">
        <p14:creationId xmlns:p14="http://schemas.microsoft.com/office/powerpoint/2010/main" val="2501894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orbindelse 27"/>
          <p:cNvSpPr/>
          <p:nvPr/>
        </p:nvSpPr>
        <p:spPr>
          <a:xfrm>
            <a:off x="6425079" y="4982373"/>
            <a:ext cx="1043666" cy="855817"/>
          </a:xfrm>
          <a:prstGeom prst="flowChartConnector">
            <a:avLst/>
          </a:prstGeom>
          <a:solidFill>
            <a:srgbClr val="EF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da-DK" sz="1100">
              <a:latin typeface="Arial" panose="020B0604020202020204" pitchFamily="34" charset="0"/>
              <a:cs typeface="Arial" panose="020B0604020202020204" pitchFamily="34" charset="0"/>
            </a:endParaRPr>
          </a:p>
        </p:txBody>
      </p:sp>
      <p:sp>
        <p:nvSpPr>
          <p:cNvPr id="56" name="Forbindelse 55"/>
          <p:cNvSpPr/>
          <p:nvPr/>
        </p:nvSpPr>
        <p:spPr>
          <a:xfrm>
            <a:off x="6424929" y="3798764"/>
            <a:ext cx="990149" cy="1019825"/>
          </a:xfrm>
          <a:prstGeom prst="flowChartConnector">
            <a:avLst/>
          </a:prstGeom>
          <a:solidFill>
            <a:srgbClr val="EF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da-DK" sz="1100">
              <a:latin typeface="Arial" panose="020B0604020202020204" pitchFamily="34" charset="0"/>
              <a:cs typeface="Arial" panose="020B0604020202020204" pitchFamily="34" charset="0"/>
            </a:endParaRPr>
          </a:p>
        </p:txBody>
      </p:sp>
      <p:sp>
        <p:nvSpPr>
          <p:cNvPr id="4" name="Tekstfelt 3"/>
          <p:cNvSpPr txBox="1"/>
          <p:nvPr/>
        </p:nvSpPr>
        <p:spPr>
          <a:xfrm>
            <a:off x="238226" y="95747"/>
            <a:ext cx="357102" cy="897233"/>
          </a:xfrm>
          <a:prstGeom prst="rect">
            <a:avLst/>
          </a:prstGeom>
          <a:noFill/>
        </p:spPr>
        <p:txBody>
          <a:bodyPr wrap="square" rtlCol="0">
            <a:spAutoFit/>
          </a:bodyPr>
          <a:lstStyle/>
          <a:p>
            <a:pPr>
              <a:lnSpc>
                <a:spcPct val="120000"/>
              </a:lnSpc>
            </a:pPr>
            <a:r>
              <a:rPr lang="da-DK" sz="4800" b="1" dirty="0" smtClean="0">
                <a:solidFill>
                  <a:srgbClr val="D600BA"/>
                </a:solidFill>
                <a:latin typeface="Arial" panose="020B0604020202020204" pitchFamily="34" charset="0"/>
                <a:cs typeface="Arial" panose="020B0604020202020204" pitchFamily="34" charset="0"/>
              </a:rPr>
              <a:t>1</a:t>
            </a:r>
            <a:endParaRPr lang="da-DK" sz="4800" b="1" dirty="0">
              <a:solidFill>
                <a:srgbClr val="D600BA"/>
              </a:solidFill>
              <a:latin typeface="Arial" panose="020B0604020202020204" pitchFamily="34" charset="0"/>
              <a:cs typeface="Arial" panose="020B0604020202020204" pitchFamily="34" charset="0"/>
            </a:endParaRPr>
          </a:p>
        </p:txBody>
      </p:sp>
      <p:sp>
        <p:nvSpPr>
          <p:cNvPr id="34" name="Afrundet rektangel 33"/>
          <p:cNvSpPr/>
          <p:nvPr/>
        </p:nvSpPr>
        <p:spPr>
          <a:xfrm>
            <a:off x="668173" y="3135300"/>
            <a:ext cx="4744061" cy="763597"/>
          </a:xfrm>
          <a:prstGeom prst="roundRect">
            <a:avLst/>
          </a:prstGeom>
          <a:solidFill>
            <a:srgbClr val="3F4DC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da-DK">
              <a:latin typeface="Arial" panose="020B0604020202020204" pitchFamily="34" charset="0"/>
              <a:cs typeface="Arial" panose="020B0604020202020204" pitchFamily="34" charset="0"/>
            </a:endParaRPr>
          </a:p>
        </p:txBody>
      </p:sp>
      <p:sp>
        <p:nvSpPr>
          <p:cNvPr id="5" name="Tekstfelt 4"/>
          <p:cNvSpPr txBox="1"/>
          <p:nvPr/>
        </p:nvSpPr>
        <p:spPr>
          <a:xfrm>
            <a:off x="340393" y="3862002"/>
            <a:ext cx="357102" cy="897233"/>
          </a:xfrm>
          <a:prstGeom prst="rect">
            <a:avLst/>
          </a:prstGeom>
          <a:noFill/>
        </p:spPr>
        <p:txBody>
          <a:bodyPr wrap="square" rtlCol="0">
            <a:spAutoFit/>
          </a:bodyPr>
          <a:lstStyle/>
          <a:p>
            <a:pPr>
              <a:lnSpc>
                <a:spcPct val="120000"/>
              </a:lnSpc>
            </a:pPr>
            <a:r>
              <a:rPr lang="da-DK" sz="4800" b="1" dirty="0" smtClean="0">
                <a:solidFill>
                  <a:srgbClr val="D600BA"/>
                </a:solidFill>
                <a:latin typeface="Arial" panose="020B0604020202020204" pitchFamily="34" charset="0"/>
                <a:cs typeface="Arial" panose="020B0604020202020204" pitchFamily="34" charset="0"/>
              </a:rPr>
              <a:t>2</a:t>
            </a:r>
            <a:endParaRPr lang="da-DK" sz="4800" b="1" dirty="0">
              <a:solidFill>
                <a:srgbClr val="D600BA"/>
              </a:solidFill>
              <a:latin typeface="Arial" panose="020B0604020202020204" pitchFamily="34" charset="0"/>
              <a:cs typeface="Arial" panose="020B0604020202020204" pitchFamily="34" charset="0"/>
            </a:endParaRPr>
          </a:p>
        </p:txBody>
      </p:sp>
      <p:sp>
        <p:nvSpPr>
          <p:cNvPr id="6" name="Tekstfelt 5"/>
          <p:cNvSpPr txBox="1"/>
          <p:nvPr/>
        </p:nvSpPr>
        <p:spPr>
          <a:xfrm>
            <a:off x="6267492" y="71993"/>
            <a:ext cx="326609" cy="978729"/>
          </a:xfrm>
          <a:prstGeom prst="rect">
            <a:avLst/>
          </a:prstGeom>
          <a:noFill/>
        </p:spPr>
        <p:txBody>
          <a:bodyPr wrap="square" rtlCol="0">
            <a:spAutoFit/>
          </a:bodyPr>
          <a:lstStyle/>
          <a:p>
            <a:pPr algn="just">
              <a:lnSpc>
                <a:spcPct val="120000"/>
              </a:lnSpc>
            </a:pPr>
            <a:r>
              <a:rPr lang="da-DK" sz="4800" b="1" dirty="0" smtClean="0">
                <a:solidFill>
                  <a:srgbClr val="D600BA"/>
                </a:solidFill>
                <a:latin typeface="Arial" panose="020B0604020202020204" pitchFamily="34" charset="0"/>
                <a:cs typeface="Arial" panose="020B0604020202020204" pitchFamily="34" charset="0"/>
              </a:rPr>
              <a:t>3</a:t>
            </a:r>
            <a:endParaRPr lang="da-DK" sz="4800" b="1" dirty="0">
              <a:solidFill>
                <a:srgbClr val="D600BA"/>
              </a:solidFill>
              <a:latin typeface="Arial" panose="020B0604020202020204" pitchFamily="34" charset="0"/>
              <a:cs typeface="Arial" panose="020B0604020202020204" pitchFamily="34" charset="0"/>
            </a:endParaRPr>
          </a:p>
        </p:txBody>
      </p:sp>
      <p:sp>
        <p:nvSpPr>
          <p:cNvPr id="8" name="Rektangel 7"/>
          <p:cNvSpPr/>
          <p:nvPr/>
        </p:nvSpPr>
        <p:spPr>
          <a:xfrm>
            <a:off x="627764" y="221360"/>
            <a:ext cx="3110147" cy="494751"/>
          </a:xfrm>
          <a:prstGeom prst="rect">
            <a:avLst/>
          </a:prstGeom>
        </p:spPr>
        <p:txBody>
          <a:bodyPr wrap="none">
            <a:spAutoFit/>
          </a:bodyPr>
          <a:lstStyle/>
          <a:p>
            <a:pPr>
              <a:lnSpc>
                <a:spcPct val="120000"/>
              </a:lnSpc>
            </a:pPr>
            <a:r>
              <a:rPr lang="da-DK" sz="2400" b="1" i="0" dirty="0" smtClean="0">
                <a:solidFill>
                  <a:srgbClr val="000000"/>
                </a:solidFill>
                <a:effectLst/>
                <a:latin typeface="Arial" panose="020B0604020202020204" pitchFamily="34" charset="0"/>
                <a:cs typeface="Arial" panose="020B0604020202020204" pitchFamily="34" charset="0"/>
              </a:rPr>
              <a:t>Lav stærke kodeord</a:t>
            </a:r>
            <a:endParaRPr lang="da-DK" sz="2400" b="1" dirty="0">
              <a:latin typeface="Arial" panose="020B0604020202020204" pitchFamily="34" charset="0"/>
              <a:cs typeface="Arial" panose="020B0604020202020204" pitchFamily="34" charset="0"/>
            </a:endParaRPr>
          </a:p>
        </p:txBody>
      </p:sp>
      <p:sp>
        <p:nvSpPr>
          <p:cNvPr id="9" name="Rektangel 8"/>
          <p:cNvSpPr/>
          <p:nvPr/>
        </p:nvSpPr>
        <p:spPr>
          <a:xfrm>
            <a:off x="753540" y="3996050"/>
            <a:ext cx="5287025" cy="498598"/>
          </a:xfrm>
          <a:prstGeom prst="rect">
            <a:avLst/>
          </a:prstGeom>
        </p:spPr>
        <p:txBody>
          <a:bodyPr wrap="none">
            <a:spAutoFit/>
          </a:bodyPr>
          <a:lstStyle/>
          <a:p>
            <a:pPr>
              <a:lnSpc>
                <a:spcPct val="120000"/>
              </a:lnSpc>
            </a:pPr>
            <a:r>
              <a:rPr lang="da-DK" sz="2200" b="1" i="0" dirty="0" smtClean="0">
                <a:solidFill>
                  <a:srgbClr val="000000"/>
                </a:solidFill>
                <a:effectLst/>
                <a:latin typeface="Arial" panose="020B0604020202020204" pitchFamily="34" charset="0"/>
                <a:cs typeface="Arial" panose="020B0604020202020204" pitchFamily="34" charset="0"/>
              </a:rPr>
              <a:t>Log på via VPN og brug sikre netværk</a:t>
            </a:r>
            <a:endParaRPr lang="da-DK" sz="2200" b="1" dirty="0">
              <a:latin typeface="Arial" panose="020B0604020202020204" pitchFamily="34" charset="0"/>
              <a:cs typeface="Arial" panose="020B0604020202020204" pitchFamily="34" charset="0"/>
            </a:endParaRPr>
          </a:p>
        </p:txBody>
      </p:sp>
      <p:sp>
        <p:nvSpPr>
          <p:cNvPr id="29" name="Rektangel 28"/>
          <p:cNvSpPr/>
          <p:nvPr/>
        </p:nvSpPr>
        <p:spPr>
          <a:xfrm>
            <a:off x="357431" y="959078"/>
            <a:ext cx="4856103" cy="498598"/>
          </a:xfrm>
          <a:prstGeom prst="rect">
            <a:avLst/>
          </a:prstGeom>
        </p:spPr>
        <p:txBody>
          <a:bodyPr wrap="square">
            <a:spAutoFit/>
          </a:bodyPr>
          <a:lstStyle/>
          <a:p>
            <a:pPr algn="just">
              <a:lnSpc>
                <a:spcPct val="120000"/>
              </a:lnSpc>
            </a:pPr>
            <a:r>
              <a:rPr lang="da-DK" sz="1100" b="1" dirty="0" smtClean="0">
                <a:latin typeface="Arial" panose="020B0604020202020204" pitchFamily="34" charset="0"/>
                <a:cs typeface="Arial" panose="020B0604020202020204" pitchFamily="34" charset="0"/>
              </a:rPr>
              <a:t>Lav stærke kodeord, så dine systemer er sværere at hacke. Dit kodeord bør være:</a:t>
            </a:r>
            <a:endParaRPr lang="da-DK" sz="1100" b="1" dirty="0">
              <a:latin typeface="Arial" panose="020B0604020202020204" pitchFamily="34" charset="0"/>
              <a:cs typeface="Arial" panose="020B0604020202020204" pitchFamily="34" charset="0"/>
            </a:endParaRPr>
          </a:p>
        </p:txBody>
      </p:sp>
      <p:sp>
        <p:nvSpPr>
          <p:cNvPr id="30" name="Rektangel 29"/>
          <p:cNvSpPr/>
          <p:nvPr/>
        </p:nvSpPr>
        <p:spPr>
          <a:xfrm>
            <a:off x="579177" y="1432193"/>
            <a:ext cx="4409770" cy="1089337"/>
          </a:xfrm>
          <a:prstGeom prst="rect">
            <a:avLst/>
          </a:prstGeom>
        </p:spPr>
        <p:txBody>
          <a:bodyPr wrap="square">
            <a:spAutoFit/>
          </a:bodyPr>
          <a:lstStyle/>
          <a:p>
            <a:pPr algn="just">
              <a:lnSpc>
                <a:spcPct val="120000"/>
              </a:lnSpc>
            </a:pPr>
            <a:r>
              <a:rPr lang="da-DK" sz="1100" dirty="0" smtClean="0">
                <a:latin typeface="Arial" panose="020B0604020202020204" pitchFamily="34" charset="0"/>
                <a:cs typeface="Arial" panose="020B0604020202020204" pitchFamily="34" charset="0"/>
              </a:rPr>
              <a:t>Langt – mindst 15 tegn, jf. anbefaling fra Center for Cybersikkerhed</a:t>
            </a:r>
          </a:p>
          <a:p>
            <a:pPr algn="just">
              <a:lnSpc>
                <a:spcPct val="120000"/>
              </a:lnSpc>
            </a:pPr>
            <a:endParaRPr lang="da-DK" sz="1100" dirty="0">
              <a:latin typeface="Arial" panose="020B0604020202020204" pitchFamily="34" charset="0"/>
              <a:cs typeface="Arial" panose="020B0604020202020204" pitchFamily="34" charset="0"/>
            </a:endParaRPr>
          </a:p>
          <a:p>
            <a:pPr algn="just">
              <a:lnSpc>
                <a:spcPct val="120000"/>
              </a:lnSpc>
            </a:pPr>
            <a:r>
              <a:rPr lang="da-DK" sz="1100" dirty="0" smtClean="0">
                <a:latin typeface="Arial" panose="020B0604020202020204" pitchFamily="34" charset="0"/>
                <a:cs typeface="Arial" panose="020B0604020202020204" pitchFamily="34" charset="0"/>
              </a:rPr>
              <a:t>Unikt – brug ikke det samme kodeord flere steder</a:t>
            </a:r>
          </a:p>
          <a:p>
            <a:pPr algn="just">
              <a:lnSpc>
                <a:spcPct val="120000"/>
              </a:lnSpc>
            </a:pPr>
            <a:endParaRPr lang="da-DK" sz="1100" dirty="0">
              <a:latin typeface="Arial" panose="020B0604020202020204" pitchFamily="34" charset="0"/>
              <a:cs typeface="Arial" panose="020B0604020202020204" pitchFamily="34" charset="0"/>
            </a:endParaRPr>
          </a:p>
          <a:p>
            <a:pPr algn="just">
              <a:lnSpc>
                <a:spcPct val="120000"/>
              </a:lnSpc>
            </a:pPr>
            <a:r>
              <a:rPr lang="da-DK" sz="1100" dirty="0" smtClean="0">
                <a:latin typeface="Arial" panose="020B0604020202020204" pitchFamily="34" charset="0"/>
                <a:cs typeface="Arial" panose="020B0604020202020204" pitchFamily="34" charset="0"/>
              </a:rPr>
              <a:t>Dit og kun dit – del ikke dit kodeord med dine kollegaer.</a:t>
            </a:r>
            <a:endParaRPr lang="da-DK" sz="1100" dirty="0">
              <a:latin typeface="Arial" panose="020B0604020202020204" pitchFamily="34" charset="0"/>
              <a:cs typeface="Arial" panose="020B0604020202020204" pitchFamily="34" charset="0"/>
            </a:endParaRPr>
          </a:p>
        </p:txBody>
      </p:sp>
      <p:sp>
        <p:nvSpPr>
          <p:cNvPr id="31" name="Rektangel 30"/>
          <p:cNvSpPr/>
          <p:nvPr/>
        </p:nvSpPr>
        <p:spPr>
          <a:xfrm>
            <a:off x="350688" y="2544058"/>
            <a:ext cx="4130086" cy="479940"/>
          </a:xfrm>
          <a:prstGeom prst="rect">
            <a:avLst/>
          </a:prstGeom>
        </p:spPr>
        <p:txBody>
          <a:bodyPr wrap="square">
            <a:spAutoFit/>
          </a:bodyPr>
          <a:lstStyle/>
          <a:p>
            <a:pPr algn="just">
              <a:lnSpc>
                <a:spcPct val="120000"/>
              </a:lnSpc>
            </a:pPr>
            <a:r>
              <a:rPr lang="da-DK" sz="1100" dirty="0" smtClean="0">
                <a:latin typeface="Arial" panose="020B0604020202020204" pitchFamily="34" charset="0"/>
                <a:cs typeface="Arial" panose="020B0604020202020204" pitchFamily="34" charset="0"/>
              </a:rPr>
              <a:t>Det er vigtigt, at kodeordet er langt. Hvert ekstra tegn giver flere kombinationsmuligheder og gør det sværere at bryde.</a:t>
            </a:r>
            <a:endParaRPr lang="da-DK" sz="1100" dirty="0">
              <a:latin typeface="Arial" panose="020B0604020202020204" pitchFamily="34" charset="0"/>
              <a:cs typeface="Arial" panose="020B0604020202020204" pitchFamily="34" charset="0"/>
            </a:endParaRPr>
          </a:p>
        </p:txBody>
      </p:sp>
      <p:sp>
        <p:nvSpPr>
          <p:cNvPr id="32" name="Rektangel 31"/>
          <p:cNvSpPr/>
          <p:nvPr/>
        </p:nvSpPr>
        <p:spPr>
          <a:xfrm>
            <a:off x="1202184" y="3213613"/>
            <a:ext cx="3871573" cy="276807"/>
          </a:xfrm>
          <a:prstGeom prst="rect">
            <a:avLst/>
          </a:prstGeom>
        </p:spPr>
        <p:txBody>
          <a:bodyPr wrap="none">
            <a:spAutoFit/>
          </a:bodyPr>
          <a:lstStyle/>
          <a:p>
            <a:pPr>
              <a:lnSpc>
                <a:spcPct val="120000"/>
              </a:lnSpc>
            </a:pPr>
            <a:r>
              <a:rPr lang="da-DK" sz="1100" b="1" dirty="0" smtClean="0">
                <a:solidFill>
                  <a:schemeClr val="bg1"/>
                </a:solidFill>
                <a:latin typeface="Arial" panose="020B0604020202020204" pitchFamily="34" charset="0"/>
                <a:cs typeface="Arial" panose="020B0604020202020204" pitchFamily="34" charset="0"/>
              </a:rPr>
              <a:t>Du kan fx bygge kodeordet op efter en simpel sætning:</a:t>
            </a:r>
            <a:endParaRPr lang="da-DK" sz="1100" b="1" dirty="0">
              <a:solidFill>
                <a:schemeClr val="bg1"/>
              </a:solidFill>
              <a:latin typeface="Arial" panose="020B0604020202020204" pitchFamily="34" charset="0"/>
              <a:cs typeface="Arial" panose="020B0604020202020204" pitchFamily="34" charset="0"/>
            </a:endParaRPr>
          </a:p>
        </p:txBody>
      </p:sp>
      <p:sp>
        <p:nvSpPr>
          <p:cNvPr id="33" name="Rektangel 32"/>
          <p:cNvSpPr/>
          <p:nvPr/>
        </p:nvSpPr>
        <p:spPr>
          <a:xfrm>
            <a:off x="2083851" y="3502039"/>
            <a:ext cx="1754006" cy="276807"/>
          </a:xfrm>
          <a:prstGeom prst="rect">
            <a:avLst/>
          </a:prstGeom>
        </p:spPr>
        <p:txBody>
          <a:bodyPr wrap="none">
            <a:spAutoFit/>
          </a:bodyPr>
          <a:lstStyle/>
          <a:p>
            <a:pPr>
              <a:lnSpc>
                <a:spcPct val="120000"/>
              </a:lnSpc>
            </a:pPr>
            <a:r>
              <a:rPr lang="da-DK" sz="1100" dirty="0" smtClean="0">
                <a:solidFill>
                  <a:schemeClr val="bg1"/>
                </a:solidFill>
                <a:latin typeface="Arial" panose="020B0604020202020204" pitchFamily="34" charset="0"/>
                <a:cs typeface="Arial" panose="020B0604020202020204" pitchFamily="34" charset="0"/>
              </a:rPr>
              <a:t>I2023spistejegmangeis%</a:t>
            </a:r>
            <a:endParaRPr lang="da-DK" sz="1100" dirty="0">
              <a:solidFill>
                <a:schemeClr val="bg1"/>
              </a:solidFill>
              <a:latin typeface="Arial" panose="020B0604020202020204" pitchFamily="34" charset="0"/>
              <a:cs typeface="Arial" panose="020B0604020202020204" pitchFamily="34" charset="0"/>
            </a:endParaRPr>
          </a:p>
        </p:txBody>
      </p:sp>
      <p:sp>
        <p:nvSpPr>
          <p:cNvPr id="35" name="Rektangel 34"/>
          <p:cNvSpPr/>
          <p:nvPr/>
        </p:nvSpPr>
        <p:spPr>
          <a:xfrm>
            <a:off x="376023" y="4713939"/>
            <a:ext cx="4816245" cy="498598"/>
          </a:xfrm>
          <a:prstGeom prst="rect">
            <a:avLst/>
          </a:prstGeom>
        </p:spPr>
        <p:txBody>
          <a:bodyPr wrap="square">
            <a:spAutoFit/>
          </a:bodyPr>
          <a:lstStyle/>
          <a:p>
            <a:pPr>
              <a:lnSpc>
                <a:spcPct val="120000"/>
              </a:lnSpc>
            </a:pPr>
            <a:r>
              <a:rPr lang="da-DK" sz="1100" b="1" dirty="0" smtClean="0">
                <a:latin typeface="Arial" panose="020B0604020202020204" pitchFamily="34" charset="0"/>
                <a:cs typeface="Arial" panose="020B0604020202020204" pitchFamily="34" charset="0"/>
              </a:rPr>
              <a:t>Hvis cyberkriminelle har adgang til det WIFI, du anvender, kan dine informationer opsnappes.</a:t>
            </a:r>
            <a:endParaRPr lang="da-DK" sz="1100" b="1" dirty="0">
              <a:latin typeface="Arial" panose="020B0604020202020204" pitchFamily="34" charset="0"/>
              <a:cs typeface="Arial" panose="020B0604020202020204" pitchFamily="34" charset="0"/>
            </a:endParaRPr>
          </a:p>
        </p:txBody>
      </p:sp>
      <p:sp>
        <p:nvSpPr>
          <p:cNvPr id="36" name="Rektangel 35"/>
          <p:cNvSpPr/>
          <p:nvPr/>
        </p:nvSpPr>
        <p:spPr>
          <a:xfrm>
            <a:off x="376023" y="5266306"/>
            <a:ext cx="5609252" cy="498598"/>
          </a:xfrm>
          <a:prstGeom prst="rect">
            <a:avLst/>
          </a:prstGeom>
        </p:spPr>
        <p:txBody>
          <a:bodyPr wrap="square">
            <a:spAutoFit/>
          </a:bodyPr>
          <a:lstStyle/>
          <a:p>
            <a:pPr>
              <a:lnSpc>
                <a:spcPct val="120000"/>
              </a:lnSpc>
            </a:pPr>
            <a:r>
              <a:rPr lang="da-DK" sz="1100" dirty="0" smtClean="0">
                <a:latin typeface="Arial" panose="020B0604020202020204" pitchFamily="34" charset="0"/>
                <a:cs typeface="Arial" panose="020B0604020202020204" pitchFamily="34" charset="0"/>
              </a:rPr>
              <a:t>Tilslut altid VPN, som er en sikret krypteret forbindelse til din organisations netværk, inden du logger på dine systemer.</a:t>
            </a:r>
            <a:endParaRPr lang="da-DK" sz="1100" dirty="0">
              <a:latin typeface="Arial" panose="020B0604020202020204" pitchFamily="34" charset="0"/>
              <a:cs typeface="Arial" panose="020B0604020202020204" pitchFamily="34" charset="0"/>
            </a:endParaRPr>
          </a:p>
        </p:txBody>
      </p:sp>
      <p:sp>
        <p:nvSpPr>
          <p:cNvPr id="37" name="Rektangel 36"/>
          <p:cNvSpPr/>
          <p:nvPr/>
        </p:nvSpPr>
        <p:spPr>
          <a:xfrm>
            <a:off x="382520" y="5811371"/>
            <a:ext cx="4831014" cy="904863"/>
          </a:xfrm>
          <a:prstGeom prst="rect">
            <a:avLst/>
          </a:prstGeom>
        </p:spPr>
        <p:txBody>
          <a:bodyPr wrap="square">
            <a:spAutoFit/>
          </a:bodyPr>
          <a:lstStyle/>
          <a:p>
            <a:pPr>
              <a:lnSpc>
                <a:spcPct val="120000"/>
              </a:lnSpc>
            </a:pPr>
            <a:r>
              <a:rPr lang="da-DK" sz="1100" dirty="0" smtClean="0">
                <a:latin typeface="Arial" panose="020B0604020202020204" pitchFamily="34" charset="0"/>
                <a:cs typeface="Arial" panose="020B0604020202020204" pitchFamily="34" charset="0"/>
              </a:rPr>
              <a:t>Brug kun sikre WIFI, hvor du skal logge på med en kode. Husk, at offentlige netværk, fx i caféer og i tog, hvor koden er tilgængelig for alle, ikke er sikre. Benyt dig i stedet af internetdeling fra din arbejdstelefon, hvis du kan.</a:t>
            </a:r>
            <a:endParaRPr lang="da-DK" sz="1100" dirty="0">
              <a:latin typeface="Arial" panose="020B0604020202020204" pitchFamily="34" charset="0"/>
              <a:cs typeface="Arial" panose="020B0604020202020204" pitchFamily="34" charset="0"/>
            </a:endParaRPr>
          </a:p>
        </p:txBody>
      </p:sp>
      <p:sp>
        <p:nvSpPr>
          <p:cNvPr id="38" name="Forbindelse 37"/>
          <p:cNvSpPr/>
          <p:nvPr/>
        </p:nvSpPr>
        <p:spPr>
          <a:xfrm>
            <a:off x="451857" y="1498809"/>
            <a:ext cx="139029" cy="133593"/>
          </a:xfrm>
          <a:prstGeom prst="flowChartConnector">
            <a:avLst/>
          </a:prstGeom>
          <a:solidFill>
            <a:srgbClr val="D60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da-DK" sz="1100">
              <a:latin typeface="Arial" panose="020B0604020202020204" pitchFamily="34" charset="0"/>
              <a:cs typeface="Arial" panose="020B0604020202020204" pitchFamily="34" charset="0"/>
            </a:endParaRPr>
          </a:p>
        </p:txBody>
      </p:sp>
      <p:sp>
        <p:nvSpPr>
          <p:cNvPr id="39" name="Forbindelse 38"/>
          <p:cNvSpPr/>
          <p:nvPr/>
        </p:nvSpPr>
        <p:spPr>
          <a:xfrm>
            <a:off x="451856" y="1867986"/>
            <a:ext cx="139029" cy="133593"/>
          </a:xfrm>
          <a:prstGeom prst="flowChartConnector">
            <a:avLst/>
          </a:prstGeom>
          <a:solidFill>
            <a:srgbClr val="D60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da-DK" sz="1100">
              <a:latin typeface="Arial" panose="020B0604020202020204" pitchFamily="34" charset="0"/>
              <a:cs typeface="Arial" panose="020B0604020202020204" pitchFamily="34" charset="0"/>
            </a:endParaRPr>
          </a:p>
        </p:txBody>
      </p:sp>
      <p:sp>
        <p:nvSpPr>
          <p:cNvPr id="40" name="Forbindelse 39"/>
          <p:cNvSpPr/>
          <p:nvPr/>
        </p:nvSpPr>
        <p:spPr>
          <a:xfrm>
            <a:off x="451855" y="2227131"/>
            <a:ext cx="139029" cy="133593"/>
          </a:xfrm>
          <a:prstGeom prst="flowChartConnector">
            <a:avLst/>
          </a:prstGeom>
          <a:solidFill>
            <a:srgbClr val="D60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da-DK" sz="1100">
              <a:latin typeface="Arial" panose="020B0604020202020204" pitchFamily="34" charset="0"/>
              <a:cs typeface="Arial" panose="020B0604020202020204" pitchFamily="34" charset="0"/>
            </a:endParaRPr>
          </a:p>
        </p:txBody>
      </p:sp>
      <p:sp>
        <p:nvSpPr>
          <p:cNvPr id="41" name="Tekstfelt 40"/>
          <p:cNvSpPr txBox="1"/>
          <p:nvPr/>
        </p:nvSpPr>
        <p:spPr>
          <a:xfrm>
            <a:off x="6720423" y="195014"/>
            <a:ext cx="5253742" cy="535531"/>
          </a:xfrm>
          <a:prstGeom prst="rect">
            <a:avLst/>
          </a:prstGeom>
          <a:noFill/>
        </p:spPr>
        <p:txBody>
          <a:bodyPr wrap="square" rtlCol="0">
            <a:spAutoFit/>
          </a:bodyPr>
          <a:lstStyle/>
          <a:p>
            <a:pPr>
              <a:lnSpc>
                <a:spcPct val="120000"/>
              </a:lnSpc>
            </a:pPr>
            <a:r>
              <a:rPr lang="da-DK" sz="2400" b="1" dirty="0">
                <a:latin typeface="Arial" panose="020B0604020202020204" pitchFamily="34" charset="0"/>
                <a:cs typeface="Arial" panose="020B0604020202020204" pitchFamily="34" charset="0"/>
              </a:rPr>
              <a:t>Reagér kun på sikre beskeder</a:t>
            </a:r>
          </a:p>
        </p:txBody>
      </p:sp>
      <p:sp>
        <p:nvSpPr>
          <p:cNvPr id="42" name="Tekstfelt 41"/>
          <p:cNvSpPr txBox="1"/>
          <p:nvPr/>
        </p:nvSpPr>
        <p:spPr>
          <a:xfrm>
            <a:off x="6334267" y="882801"/>
            <a:ext cx="5551327" cy="498598"/>
          </a:xfrm>
          <a:prstGeom prst="rect">
            <a:avLst/>
          </a:prstGeom>
          <a:noFill/>
        </p:spPr>
        <p:txBody>
          <a:bodyPr wrap="square" rtlCol="0">
            <a:spAutoFit/>
          </a:bodyPr>
          <a:lstStyle/>
          <a:p>
            <a:pPr algn="just">
              <a:lnSpc>
                <a:spcPct val="120000"/>
              </a:lnSpc>
            </a:pPr>
            <a:r>
              <a:rPr lang="da-DK" sz="1100" b="1" dirty="0">
                <a:latin typeface="Arial" panose="020B0604020202020204" pitchFamily="34" charset="0"/>
                <a:cs typeface="Arial" panose="020B0604020202020204" pitchFamily="34" charset="0"/>
              </a:rPr>
              <a:t>Cyberkriminelle er blevet dygtige digitale tricktyve. Det er ikke længere nok at tjekke sproget og se, om afsenderen ser troværdig ud.</a:t>
            </a:r>
          </a:p>
        </p:txBody>
      </p:sp>
      <p:sp>
        <p:nvSpPr>
          <p:cNvPr id="43" name="Tekstfelt 42"/>
          <p:cNvSpPr txBox="1"/>
          <p:nvPr/>
        </p:nvSpPr>
        <p:spPr>
          <a:xfrm>
            <a:off x="6670223" y="1446669"/>
            <a:ext cx="5198008" cy="498598"/>
          </a:xfrm>
          <a:prstGeom prst="rect">
            <a:avLst/>
          </a:prstGeom>
          <a:noFill/>
        </p:spPr>
        <p:txBody>
          <a:bodyPr wrap="square" rtlCol="0">
            <a:spAutoFit/>
          </a:bodyPr>
          <a:lstStyle/>
          <a:p>
            <a:pPr algn="just">
              <a:lnSpc>
                <a:spcPct val="120000"/>
              </a:lnSpc>
            </a:pPr>
            <a:r>
              <a:rPr lang="da-DK" sz="1100" dirty="0">
                <a:latin typeface="Arial" panose="020B0604020202020204" pitchFamily="34" charset="0"/>
                <a:cs typeface="Arial" panose="020B0604020202020204" pitchFamily="34" charset="0"/>
              </a:rPr>
              <a:t>Er du i </a:t>
            </a:r>
            <a:r>
              <a:rPr lang="da-DK" sz="1100" dirty="0" smtClean="0">
                <a:latin typeface="Arial" panose="020B0604020202020204" pitchFamily="34" charset="0"/>
                <a:cs typeface="Arial" panose="020B0604020202020204" pitchFamily="34" charset="0"/>
              </a:rPr>
              <a:t>tvivl, om en </a:t>
            </a:r>
            <a:r>
              <a:rPr lang="da-DK" sz="1100" dirty="0">
                <a:latin typeface="Arial" panose="020B0604020202020204" pitchFamily="34" charset="0"/>
                <a:cs typeface="Arial" panose="020B0604020202020204" pitchFamily="34" charset="0"/>
              </a:rPr>
              <a:t>henvendelse er ægte, så kontakt afsenderen på anden </a:t>
            </a:r>
            <a:r>
              <a:rPr lang="da-DK" sz="1100" dirty="0" smtClean="0">
                <a:latin typeface="Arial" panose="020B0604020202020204" pitchFamily="34" charset="0"/>
                <a:cs typeface="Arial" panose="020B0604020202020204" pitchFamily="34" charset="0"/>
              </a:rPr>
              <a:t>vis </a:t>
            </a:r>
            <a:r>
              <a:rPr lang="da-DK" sz="1100" dirty="0">
                <a:latin typeface="Arial" panose="020B0604020202020204" pitchFamily="34" charset="0"/>
                <a:cs typeface="Arial" panose="020B0604020202020204" pitchFamily="34" charset="0"/>
              </a:rPr>
              <a:t>og få den bekræftet.</a:t>
            </a:r>
          </a:p>
        </p:txBody>
      </p:sp>
      <p:sp>
        <p:nvSpPr>
          <p:cNvPr id="44" name="Tekstfelt 43"/>
          <p:cNvSpPr txBox="1"/>
          <p:nvPr/>
        </p:nvSpPr>
        <p:spPr>
          <a:xfrm>
            <a:off x="6658071" y="1934915"/>
            <a:ext cx="5137690" cy="498598"/>
          </a:xfrm>
          <a:prstGeom prst="rect">
            <a:avLst/>
          </a:prstGeom>
          <a:noFill/>
        </p:spPr>
        <p:txBody>
          <a:bodyPr wrap="square" rtlCol="0">
            <a:spAutoFit/>
          </a:bodyPr>
          <a:lstStyle/>
          <a:p>
            <a:pPr algn="just">
              <a:lnSpc>
                <a:spcPct val="120000"/>
              </a:lnSpc>
            </a:pPr>
            <a:r>
              <a:rPr lang="da-DK" sz="1100" dirty="0" smtClean="0">
                <a:latin typeface="Arial" panose="020B0604020202020204" pitchFamily="34" charset="0"/>
                <a:cs typeface="Arial" panose="020B0604020202020204" pitchFamily="34" charset="0"/>
              </a:rPr>
              <a:t>Offentlige myndigheder sender ikke mails eller SMS’er med direkte links. Gå i stedet ind på myndighedens hjemmeside.</a:t>
            </a:r>
            <a:endParaRPr lang="da-DK" sz="1100" dirty="0">
              <a:latin typeface="Arial" panose="020B0604020202020204" pitchFamily="34" charset="0"/>
              <a:cs typeface="Arial" panose="020B0604020202020204" pitchFamily="34" charset="0"/>
            </a:endParaRPr>
          </a:p>
        </p:txBody>
      </p:sp>
      <p:sp>
        <p:nvSpPr>
          <p:cNvPr id="45" name="Tekstfelt 44"/>
          <p:cNvSpPr txBox="1"/>
          <p:nvPr/>
        </p:nvSpPr>
        <p:spPr>
          <a:xfrm>
            <a:off x="6658070" y="2506210"/>
            <a:ext cx="4089339" cy="498598"/>
          </a:xfrm>
          <a:prstGeom prst="rect">
            <a:avLst/>
          </a:prstGeom>
          <a:noFill/>
        </p:spPr>
        <p:txBody>
          <a:bodyPr wrap="square" rtlCol="0">
            <a:spAutoFit/>
          </a:bodyPr>
          <a:lstStyle/>
          <a:p>
            <a:pPr>
              <a:lnSpc>
                <a:spcPct val="120000"/>
              </a:lnSpc>
            </a:pPr>
            <a:r>
              <a:rPr lang="da-DK" sz="1100" dirty="0">
                <a:latin typeface="Arial" panose="020B0604020202020204" pitchFamily="34" charset="0"/>
                <a:cs typeface="Arial" panose="020B0604020202020204" pitchFamily="34" charset="0"/>
              </a:rPr>
              <a:t>Svar ikke på henvendelser, der beder om kredit- og </a:t>
            </a:r>
            <a:r>
              <a:rPr lang="da-DK" sz="1100" dirty="0" smtClean="0">
                <a:latin typeface="Arial" panose="020B0604020202020204" pitchFamily="34" charset="0"/>
                <a:cs typeface="Arial" panose="020B0604020202020204" pitchFamily="34" charset="0"/>
              </a:rPr>
              <a:t>bankoplysninger</a:t>
            </a:r>
            <a:r>
              <a:rPr lang="da-DK" sz="1100" dirty="0">
                <a:latin typeface="Arial" panose="020B0604020202020204" pitchFamily="34" charset="0"/>
                <a:cs typeface="Arial" panose="020B0604020202020204" pitchFamily="34" charset="0"/>
              </a:rPr>
              <a:t>, kodeord eller lignende oplysninger.</a:t>
            </a:r>
          </a:p>
        </p:txBody>
      </p:sp>
      <p:sp>
        <p:nvSpPr>
          <p:cNvPr id="46" name="Tekstfelt 45"/>
          <p:cNvSpPr txBox="1"/>
          <p:nvPr/>
        </p:nvSpPr>
        <p:spPr>
          <a:xfrm>
            <a:off x="6658070" y="3077506"/>
            <a:ext cx="4170689" cy="498598"/>
          </a:xfrm>
          <a:prstGeom prst="rect">
            <a:avLst/>
          </a:prstGeom>
          <a:noFill/>
        </p:spPr>
        <p:txBody>
          <a:bodyPr wrap="square" rtlCol="0">
            <a:spAutoFit/>
          </a:bodyPr>
          <a:lstStyle/>
          <a:p>
            <a:pPr algn="just">
              <a:lnSpc>
                <a:spcPct val="120000"/>
              </a:lnSpc>
            </a:pPr>
            <a:r>
              <a:rPr lang="da-DK" sz="1100" dirty="0">
                <a:latin typeface="Arial" panose="020B0604020202020204" pitchFamily="34" charset="0"/>
                <a:cs typeface="Arial" panose="020B0604020202020204" pitchFamily="34" charset="0"/>
              </a:rPr>
              <a:t>Vær påpasselig med at klikke på links. Tjek fx, om webadressen ser mistænkelig ud, ved at holde musen over linket.</a:t>
            </a:r>
          </a:p>
        </p:txBody>
      </p:sp>
      <p:sp>
        <p:nvSpPr>
          <p:cNvPr id="47" name="Forbindelse 46"/>
          <p:cNvSpPr/>
          <p:nvPr/>
        </p:nvSpPr>
        <p:spPr>
          <a:xfrm>
            <a:off x="6444471" y="2577072"/>
            <a:ext cx="132249" cy="134615"/>
          </a:xfrm>
          <a:prstGeom prst="flowChartConnector">
            <a:avLst/>
          </a:prstGeom>
          <a:solidFill>
            <a:srgbClr val="D60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da-DK" sz="1100">
              <a:latin typeface="Arial" panose="020B0604020202020204" pitchFamily="34" charset="0"/>
              <a:cs typeface="Arial" panose="020B0604020202020204" pitchFamily="34" charset="0"/>
            </a:endParaRPr>
          </a:p>
        </p:txBody>
      </p:sp>
      <p:sp>
        <p:nvSpPr>
          <p:cNvPr id="48" name="Forbindelse 47"/>
          <p:cNvSpPr/>
          <p:nvPr/>
        </p:nvSpPr>
        <p:spPr>
          <a:xfrm>
            <a:off x="6446777" y="1517672"/>
            <a:ext cx="149630" cy="134615"/>
          </a:xfrm>
          <a:prstGeom prst="flowChartConnector">
            <a:avLst/>
          </a:prstGeom>
          <a:solidFill>
            <a:srgbClr val="D60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da-DK" sz="1100">
              <a:latin typeface="Arial" panose="020B0604020202020204" pitchFamily="34" charset="0"/>
              <a:cs typeface="Arial" panose="020B0604020202020204" pitchFamily="34" charset="0"/>
            </a:endParaRPr>
          </a:p>
        </p:txBody>
      </p:sp>
      <p:sp>
        <p:nvSpPr>
          <p:cNvPr id="49" name="Forbindelse 48"/>
          <p:cNvSpPr/>
          <p:nvPr/>
        </p:nvSpPr>
        <p:spPr>
          <a:xfrm>
            <a:off x="6444471" y="2013668"/>
            <a:ext cx="149630" cy="134615"/>
          </a:xfrm>
          <a:prstGeom prst="flowChartConnector">
            <a:avLst/>
          </a:prstGeom>
          <a:solidFill>
            <a:srgbClr val="D60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da-DK" sz="1100">
              <a:latin typeface="Arial" panose="020B0604020202020204" pitchFamily="34" charset="0"/>
              <a:cs typeface="Arial" panose="020B0604020202020204" pitchFamily="34" charset="0"/>
            </a:endParaRPr>
          </a:p>
        </p:txBody>
      </p:sp>
      <p:pic>
        <p:nvPicPr>
          <p:cNvPr id="51" name="Billed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10828759" y="2480767"/>
            <a:ext cx="1313503" cy="1313503"/>
          </a:xfrm>
          <a:prstGeom prst="rect">
            <a:avLst/>
          </a:prstGeom>
        </p:spPr>
      </p:pic>
      <p:sp>
        <p:nvSpPr>
          <p:cNvPr id="52" name="Rektangel 51"/>
          <p:cNvSpPr/>
          <p:nvPr/>
        </p:nvSpPr>
        <p:spPr>
          <a:xfrm>
            <a:off x="6893321" y="4982373"/>
            <a:ext cx="5298679" cy="855818"/>
          </a:xfrm>
          <a:prstGeom prst="rect">
            <a:avLst/>
          </a:prstGeom>
          <a:solidFill>
            <a:srgbClr val="EF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da-DK" sz="1100">
              <a:latin typeface="Arial" panose="020B0604020202020204" pitchFamily="34" charset="0"/>
              <a:cs typeface="Arial" panose="020B0604020202020204" pitchFamily="34" charset="0"/>
            </a:endParaRPr>
          </a:p>
        </p:txBody>
      </p:sp>
      <p:sp>
        <p:nvSpPr>
          <p:cNvPr id="53" name="Rektangel 52"/>
          <p:cNvSpPr/>
          <p:nvPr/>
        </p:nvSpPr>
        <p:spPr>
          <a:xfrm>
            <a:off x="6893321" y="3794270"/>
            <a:ext cx="5298679" cy="1024319"/>
          </a:xfrm>
          <a:prstGeom prst="rect">
            <a:avLst/>
          </a:prstGeom>
          <a:solidFill>
            <a:srgbClr val="EF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da-DK" sz="1100">
              <a:latin typeface="Arial" panose="020B0604020202020204" pitchFamily="34" charset="0"/>
              <a:cs typeface="Arial" panose="020B0604020202020204" pitchFamily="34" charset="0"/>
            </a:endParaRPr>
          </a:p>
        </p:txBody>
      </p:sp>
      <p:sp>
        <p:nvSpPr>
          <p:cNvPr id="54" name="Tekstfelt 53"/>
          <p:cNvSpPr txBox="1"/>
          <p:nvPr/>
        </p:nvSpPr>
        <p:spPr>
          <a:xfrm>
            <a:off x="6728113" y="3846019"/>
            <a:ext cx="5140117" cy="904863"/>
          </a:xfrm>
          <a:prstGeom prst="rect">
            <a:avLst/>
          </a:prstGeom>
          <a:noFill/>
        </p:spPr>
        <p:txBody>
          <a:bodyPr wrap="square" rtlCol="0">
            <a:spAutoFit/>
          </a:bodyPr>
          <a:lstStyle/>
          <a:p>
            <a:pPr>
              <a:lnSpc>
                <a:spcPct val="120000"/>
              </a:lnSpc>
            </a:pPr>
            <a:r>
              <a:rPr lang="da-DK" sz="1100" b="1" dirty="0">
                <a:latin typeface="Arial" panose="020B0604020202020204" pitchFamily="34" charset="0"/>
                <a:cs typeface="Arial" panose="020B0604020202020204" pitchFamily="34" charset="0"/>
              </a:rPr>
              <a:t>Er du i tvivl …</a:t>
            </a:r>
          </a:p>
          <a:p>
            <a:pPr>
              <a:lnSpc>
                <a:spcPct val="120000"/>
              </a:lnSpc>
            </a:pPr>
            <a:r>
              <a:rPr lang="da-DK" sz="1100" dirty="0">
                <a:latin typeface="Arial" panose="020B0604020202020204" pitchFamily="34" charset="0"/>
                <a:cs typeface="Arial" panose="020B0604020202020204" pitchFamily="34" charset="0"/>
              </a:rPr>
              <a:t>om du har fået klikket på noget usikkert eller sendt fortrolig information til en forkert modtager, så følg din lokale politik og </a:t>
            </a:r>
            <a:r>
              <a:rPr lang="da-DK" sz="1100" dirty="0" smtClean="0">
                <a:latin typeface="Arial" panose="020B0604020202020204" pitchFamily="34" charset="0"/>
                <a:cs typeface="Arial" panose="020B0604020202020204" pitchFamily="34" charset="0"/>
              </a:rPr>
              <a:t>procedure for hændelseshåndtering. </a:t>
            </a:r>
            <a:endParaRPr lang="da-DK" sz="1100" dirty="0">
              <a:latin typeface="Arial" panose="020B0604020202020204" pitchFamily="34" charset="0"/>
              <a:cs typeface="Arial" panose="020B0604020202020204" pitchFamily="34" charset="0"/>
            </a:endParaRPr>
          </a:p>
        </p:txBody>
      </p:sp>
      <p:sp>
        <p:nvSpPr>
          <p:cNvPr id="55" name="Tekstfelt 54"/>
          <p:cNvSpPr txBox="1"/>
          <p:nvPr/>
        </p:nvSpPr>
        <p:spPr>
          <a:xfrm>
            <a:off x="6728113" y="5062500"/>
            <a:ext cx="4596681" cy="701731"/>
          </a:xfrm>
          <a:prstGeom prst="rect">
            <a:avLst/>
          </a:prstGeom>
          <a:noFill/>
        </p:spPr>
        <p:txBody>
          <a:bodyPr wrap="square" rtlCol="0">
            <a:spAutoFit/>
          </a:bodyPr>
          <a:lstStyle/>
          <a:p>
            <a:pPr>
              <a:lnSpc>
                <a:spcPct val="120000"/>
              </a:lnSpc>
            </a:pPr>
            <a:r>
              <a:rPr lang="da-DK" sz="1100" b="1" dirty="0">
                <a:latin typeface="Arial" panose="020B0604020202020204" pitchFamily="34" charset="0"/>
                <a:cs typeface="Arial" panose="020B0604020202020204" pitchFamily="34" charset="0"/>
              </a:rPr>
              <a:t>Få mere inspiration …</a:t>
            </a:r>
          </a:p>
          <a:p>
            <a:pPr>
              <a:lnSpc>
                <a:spcPct val="120000"/>
              </a:lnSpc>
            </a:pPr>
            <a:r>
              <a:rPr lang="da-DK" sz="1100" dirty="0" smtClean="0">
                <a:latin typeface="Arial" panose="020B0604020202020204" pitchFamily="34" charset="0"/>
                <a:cs typeface="Arial" panose="020B0604020202020204" pitchFamily="34" charset="0"/>
              </a:rPr>
              <a:t>til sikker adfærd i det offentlige på sikkerdigital.dk/myndigheder.</a:t>
            </a:r>
          </a:p>
          <a:p>
            <a:pPr>
              <a:lnSpc>
                <a:spcPct val="120000"/>
              </a:lnSpc>
            </a:pPr>
            <a:r>
              <a:rPr lang="da-DK" sz="1100" dirty="0" smtClean="0">
                <a:latin typeface="Arial" panose="020B0604020202020204" pitchFamily="34" charset="0"/>
                <a:cs typeface="Arial" panose="020B0604020202020204" pitchFamily="34" charset="0"/>
              </a:rPr>
              <a:t>Her kan du bl.a. se film, gennemgå e-læring og tage en quiz. </a:t>
            </a:r>
            <a:endParaRPr lang="da-DK" sz="1100" dirty="0">
              <a:latin typeface="Arial" panose="020B0604020202020204" pitchFamily="34" charset="0"/>
              <a:cs typeface="Arial" panose="020B0604020202020204" pitchFamily="34" charset="0"/>
            </a:endParaRPr>
          </a:p>
        </p:txBody>
      </p:sp>
      <p:sp>
        <p:nvSpPr>
          <p:cNvPr id="59" name="Forbindelse 58"/>
          <p:cNvSpPr/>
          <p:nvPr/>
        </p:nvSpPr>
        <p:spPr>
          <a:xfrm>
            <a:off x="6444471" y="3140787"/>
            <a:ext cx="149630" cy="134615"/>
          </a:xfrm>
          <a:prstGeom prst="flowChartConnector">
            <a:avLst/>
          </a:prstGeom>
          <a:solidFill>
            <a:srgbClr val="D60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da-DK" sz="1100">
              <a:latin typeface="Arial" panose="020B0604020202020204" pitchFamily="34" charset="0"/>
              <a:cs typeface="Arial" panose="020B0604020202020204" pitchFamily="34" charset="0"/>
            </a:endParaRPr>
          </a:p>
        </p:txBody>
      </p:sp>
      <p:pic>
        <p:nvPicPr>
          <p:cNvPr id="50" name="Billed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073757" y="5594060"/>
            <a:ext cx="901635" cy="901635"/>
          </a:xfrm>
          <a:prstGeom prst="rect">
            <a:avLst/>
          </a:prstGeom>
        </p:spPr>
      </p:pic>
      <p:pic>
        <p:nvPicPr>
          <p:cNvPr id="7" name="Billede 6"/>
          <p:cNvPicPr>
            <a:picLocks noChangeAspect="1"/>
          </p:cNvPicPr>
          <p:nvPr/>
        </p:nvPicPr>
        <p:blipFill>
          <a:blip r:embed="rId4"/>
          <a:stretch>
            <a:fillRect/>
          </a:stretch>
        </p:blipFill>
        <p:spPr>
          <a:xfrm>
            <a:off x="11278568" y="5932537"/>
            <a:ext cx="839676" cy="851126"/>
          </a:xfrm>
          <a:prstGeom prst="rect">
            <a:avLst/>
          </a:prstGeom>
        </p:spPr>
      </p:pic>
      <p:sp>
        <p:nvSpPr>
          <p:cNvPr id="10" name="Højrebuet pil 9"/>
          <p:cNvSpPr/>
          <p:nvPr/>
        </p:nvSpPr>
        <p:spPr>
          <a:xfrm rot="19372672">
            <a:off x="10687222" y="5831195"/>
            <a:ext cx="354836" cy="785714"/>
          </a:xfrm>
          <a:prstGeom prst="curvedRightArrow">
            <a:avLst>
              <a:gd name="adj1" fmla="val 25000"/>
              <a:gd name="adj2" fmla="val 65943"/>
              <a:gd name="adj3" fmla="val 51995"/>
            </a:avLst>
          </a:prstGeom>
          <a:solidFill>
            <a:srgbClr val="3F4D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Tree>
    <p:extLst>
      <p:ext uri="{BB962C8B-B14F-4D97-AF65-F5344CB8AC3E}">
        <p14:creationId xmlns:p14="http://schemas.microsoft.com/office/powerpoint/2010/main" val="4140310574"/>
      </p:ext>
    </p:extLst>
  </p:cSld>
  <p:clrMapOvr>
    <a:masterClrMapping/>
  </p:clrMapOvr>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1425</TotalTime>
  <Words>709</Words>
  <Application>Microsoft Office PowerPoint</Application>
  <PresentationFormat>Widescreen</PresentationFormat>
  <Paragraphs>57</Paragraphs>
  <Slides>2</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2</vt:i4>
      </vt:variant>
    </vt:vector>
  </HeadingPairs>
  <TitlesOfParts>
    <vt:vector size="6" baseType="lpstr">
      <vt:lpstr>Arial</vt:lpstr>
      <vt:lpstr>Calibri</vt:lpstr>
      <vt:lpstr>Calibri Light</vt:lpstr>
      <vt:lpstr>Office-tema</vt:lpstr>
      <vt:lpstr>PowerPoint-præsentation</vt:lpstr>
      <vt:lpstr>PowerPoint-præsentation</vt:lpstr>
    </vt:vector>
  </TitlesOfParts>
  <Company>Statens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Amanda Wessman Eir</dc:creator>
  <cp:lastModifiedBy>Jacob Krandorf</cp:lastModifiedBy>
  <cp:revision>64</cp:revision>
  <cp:lastPrinted>2024-02-09T11:07:24Z</cp:lastPrinted>
  <dcterms:created xsi:type="dcterms:W3CDTF">2024-01-15T12:53:28Z</dcterms:created>
  <dcterms:modified xsi:type="dcterms:W3CDTF">2024-03-06T11:23:00Z</dcterms:modified>
</cp:coreProperties>
</file>